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71" d="100"/>
          <a:sy n="171" d="100"/>
        </p:scale>
        <p:origin x="4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93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hyperfocus can lead down those paths, the little icebergs, that keep you focused on the wrong thing. should be a straight line, but &amp;quot;this thing&amp;quot; over here is so interesting. get sucked into the wrong details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Hardest thing to grasp is that it's relatable. it's not an &amp;quot;oh I procrastinate too&amp;quot;, it's debilitating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has this affected me? college. video games, movies. made wedding planning miserable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everything everywhere...main character with undiagnosed adhd. literally manifests by living in multiple realities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like a failure. struggle to do what I want</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an employer, friend, coworker of someone with ADHD, know that it's not a character flaw. Not a lack of caring, motivation, effort</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advice focuses on things like motivation, planning, rewards. All things ADHDers struggle with.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 in productivity culture, gurus, etc. perfect routine, the best apps. desire to optimize every little thing. What good do the little things do if you don't have the big ones down? If I'm not sleeping, exercising, etc.</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with this? Tools and tactics I've tried with varying degrees of success.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Instant gratification monkey</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Panic monster.</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Scares the hell out of the monkey (and you). Talk to your boss, take advantage of Agile sprints.</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that are new, unknown, challenging.&lt;/p&gt;
&lt;p&gt;Want to know how to get me to complete a 500-point checklist that takes 200 hours?</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Hero's Path in Zelda. developers intentionally try to distract. keep it interesting</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the things I love. hobbies, like working on Plex, deep diving Lord of the Rings YouTube, Nerd of the Rings</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&lt;ul&gt;
&lt;li&gt;taken from GTD&lt;/li&gt;
&lt;li&gt;using an inbox&lt;/li&gt;
&lt;li&gt;get things out of your head&lt;/li&gt;
&lt;/ul&gt;</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that we're all just making it up as we go along. no one has learned it all, we all have something to learn from others. that includes myself, this is only my experience. I'm also here to learn from you. I want to hear differing opinions and learn from what works for you</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days it's about doing anything at all</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&lt;ul&gt;
&lt;li&gt;this is a hard line for me to parse, to put into words&lt;/li&gt;
&lt;li&gt;I'll let you noodle on it&lt;/li&gt;
&lt;/ul&gt;</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Davis, How to Keep House While Drowning</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 over what ADHD is and what it looks like, toxic productivity, and end with some tools and tactics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super helpful description. More specifically, ADHD is a deficiency in the prefrontal cortex.</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neuroscientist and professor at Stanford. it quiets and enhances different networks of the brain. so ADHD is a lack in ability to quiet the mind and keep control of all the activity going on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inability to sense the passing of time. estimating tasks. leaving on time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actually very organized physically, with stuff. difficulty maintaining a routine, jumping between tasks, forgetfulness&lt;/p&gt;
&lt;p&gt;&lt;mark&gt;can't close my Word documents&lt;/mark&gt;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_LAYOUT">
    <p:bg>
      <p:bgPr>
        <a:solidFill>
          <a:srgbClr val="D3E9D8"/>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E9D8"/>
        </a:solidFill>
        <a:effectLst/>
      </p:bgPr>
    </p:bg>
    <p:spTree>
      <p:nvGrpSpPr>
        <p:cNvPr id="1" name=""/>
        <p:cNvGrpSpPr/>
        <p:nvPr/>
      </p:nvGrpSpPr>
      <p:grpSpPr>
        <a:xfrm>
          <a:off x="0" y="0"/>
          <a:ext cx="0" cy="0"/>
          <a:chOff x="0" y="0"/>
          <a:chExt cx="0" cy="0"/>
        </a:xfrm>
      </p:grpSpPr>
      <p:sp>
        <p:nvSpPr>
          <p:cNvPr id="3" name="Text 0"/>
          <p:cNvSpPr/>
          <p:nvPr/>
        </p:nvSpPr>
        <p:spPr>
          <a:xfrm>
            <a:off x="749300" y="1640483"/>
            <a:ext cx="7645400" cy="2044700"/>
          </a:xfrm>
          <a:prstGeom prst="rect">
            <a:avLst/>
          </a:prstGeom>
          <a:noFill/>
          <a:ln/>
        </p:spPr>
        <p:txBody>
          <a:bodyPr wrap="square" rtlCol="0" anchor="ctr">
            <a:normAutofit lnSpcReduction="10000"/>
          </a:bodyPr>
          <a:lstStyle/>
          <a:p>
            <a:pPr marL="0" indent="0" algn="l">
              <a:buNone/>
            </a:pPr>
            <a:r>
              <a:rPr lang="en-US" sz="6772" b="1" dirty="0">
                <a:solidFill>
                  <a:srgbClr val="000000"/>
                </a:solidFill>
                <a:latin typeface="Albert Sans" pitchFamily="34" charset="0"/>
                <a:ea typeface="Albert Sans" pitchFamily="34" charset="-122"/>
                <a:cs typeface="Albert Sans" pitchFamily="34" charset="-120"/>
              </a:rPr>
              <a:t>Not Getting Things Done</a:t>
            </a:r>
            <a:endParaRPr lang="en-US" sz="6772" dirty="0"/>
          </a:p>
        </p:txBody>
      </p:sp>
      <p:sp>
        <p:nvSpPr>
          <p:cNvPr id="4" name="Text 1"/>
          <p:cNvSpPr/>
          <p:nvPr/>
        </p:nvSpPr>
        <p:spPr>
          <a:xfrm>
            <a:off x="749300" y="3803650"/>
            <a:ext cx="7536160"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Toxic Productivity &amp; ADHD</a:t>
            </a:r>
            <a:endParaRPr lang="en-US" sz="391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CDD8DB"/>
        </a:solidFill>
        <a:effectLst/>
      </p:bgPr>
    </p:bg>
    <p:spTree>
      <p:nvGrpSpPr>
        <p:cNvPr id="1" name=""/>
        <p:cNvGrpSpPr/>
        <p:nvPr/>
      </p:nvGrpSpPr>
      <p:grpSpPr>
        <a:xfrm>
          <a:off x="0" y="0"/>
          <a:ext cx="0" cy="0"/>
          <a:chOff x="0" y="0"/>
          <a:chExt cx="0" cy="0"/>
        </a:xfrm>
      </p:grpSpPr>
      <p:sp>
        <p:nvSpPr>
          <p:cNvPr id="3" name="Text 0"/>
          <p:cNvSpPr/>
          <p:nvPr/>
        </p:nvSpPr>
        <p:spPr>
          <a:xfrm>
            <a:off x="749300" y="635000"/>
            <a:ext cx="6312991" cy="5334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"Captain's itch" clip from Futurama</a:t>
            </a:r>
            <a:endParaRPr lang="en-US" sz="27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CED8DC"/>
        </a:solidFill>
        <a:effectLst/>
      </p:bgPr>
    </p:bg>
    <p:spTree>
      <p:nvGrpSpPr>
        <p:cNvPr id="1" name=""/>
        <p:cNvGrpSpPr/>
        <p:nvPr/>
      </p:nvGrpSpPr>
      <p:grpSpPr>
        <a:xfrm>
          <a:off x="0" y="0"/>
          <a:ext cx="0" cy="0"/>
          <a:chOff x="0" y="0"/>
          <a:chExt cx="0" cy="0"/>
        </a:xfrm>
      </p:grpSpPr>
      <p:sp>
        <p:nvSpPr>
          <p:cNvPr id="3" name="Text 0"/>
          <p:cNvSpPr/>
          <p:nvPr/>
        </p:nvSpPr>
        <p:spPr>
          <a:xfrm>
            <a:off x="2136378" y="1370509"/>
            <a:ext cx="4871145"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Depressed?</a:t>
            </a:r>
            <a:endParaRPr lang="en-US" sz="5643" dirty="0"/>
          </a:p>
        </p:txBody>
      </p:sp>
      <p:sp>
        <p:nvSpPr>
          <p:cNvPr id="4" name="Text 1"/>
          <p:cNvSpPr/>
          <p:nvPr/>
        </p:nvSpPr>
        <p:spPr>
          <a:xfrm>
            <a:off x="749300" y="2363192"/>
            <a:ext cx="7645400" cy="1409700"/>
          </a:xfrm>
          <a:prstGeom prst="rect">
            <a:avLst/>
          </a:prstGeom>
          <a:noFill/>
          <a:ln/>
        </p:spPr>
        <p:txBody>
          <a:bodyPr wrap="square" rtlCol="0" anchor="ctr">
            <a:normAutofit/>
          </a:bodyPr>
          <a:lstStyle/>
          <a:p>
            <a:pPr marL="0" indent="0" algn="ctr">
              <a:buNone/>
            </a:pPr>
            <a:r>
              <a:rPr lang="en-US" sz="3919" b="1" dirty="0">
                <a:solidFill>
                  <a:srgbClr val="000000"/>
                </a:solidFill>
                <a:latin typeface="Albert Sans" pitchFamily="34" charset="0"/>
                <a:ea typeface="Albert Sans" pitchFamily="34" charset="-122"/>
                <a:cs typeface="Albert Sans" pitchFamily="34" charset="-120"/>
              </a:rPr>
              <a:t>Everyone gets sad once in a while...</a:t>
            </a:r>
            <a:endParaRPr lang="en-US" sz="391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D0D7DE"/>
        </a:solidFill>
        <a:effectLst/>
      </p:bgPr>
    </p:bg>
    <p:spTree>
      <p:nvGrpSpPr>
        <p:cNvPr id="1" name=""/>
        <p:cNvGrpSpPr/>
        <p:nvPr/>
      </p:nvGrpSpPr>
      <p:grpSpPr>
        <a:xfrm>
          <a:off x="0" y="0"/>
          <a:ext cx="0" cy="0"/>
          <a:chOff x="0" y="0"/>
          <a:chExt cx="0" cy="0"/>
        </a:xfrm>
      </p:grpSpPr>
      <p:sp>
        <p:nvSpPr>
          <p:cNvPr id="3" name="Text 0"/>
          <p:cNvSpPr/>
          <p:nvPr/>
        </p:nvSpPr>
        <p:spPr>
          <a:xfrm>
            <a:off x="1876921" y="2105025"/>
            <a:ext cx="5390059"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Josh x ADHD</a:t>
            </a:r>
            <a:endParaRPr lang="en-US" sz="564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1D6DF"/>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everything01.png"/>
          <p:cNvPicPr>
            <a:picLocks noChangeAspect="1"/>
          </p:cNvPicPr>
          <p:nvPr/>
        </p:nvPicPr>
        <p:blipFill>
          <a:blip r:embed="rId3" cstate="screen">
            <a:extLst>
              <a:ext uri="{28A0092B-C50C-407E-A947-70E740481C1C}">
                <a14:useLocalDpi xmlns:a14="http://schemas.microsoft.com/office/drawing/2010/main"/>
              </a:ext>
            </a:extLst>
          </a:blip>
          <a:srcRect l="-17579" r="-17579"/>
          <a:stretch/>
        </p:blipFill>
        <p:spPr>
          <a:xfrm>
            <a:off x="381000" y="381000"/>
            <a:ext cx="4000500" cy="4381500"/>
          </a:xfrm>
          <a:prstGeom prst="rect">
            <a:avLst/>
          </a:prstGeom>
        </p:spPr>
      </p:pic>
      <p:pic>
        <p:nvPicPr>
          <p:cNvPr id="4" name="Image 1" descr="iapresenter:///Users/josh/Library/Containers/net.ia.presenter/Data/Library/Application%20Support/PRESENTER_TEMP/af689388fc71ed525685d2686970306f-Unsaved%20iA%20Presenter%20Document/assets/everything02.png"/>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62500" y="381000"/>
            <a:ext cx="4000500" cy="2000250"/>
          </a:xfrm>
          <a:prstGeom prst="rect">
            <a:avLst/>
          </a:prstGeom>
        </p:spPr>
      </p:pic>
      <p:pic>
        <p:nvPicPr>
          <p:cNvPr id="5" name="Image 2" descr="iapresenter:///Users/josh/Library/Containers/net.ia.presenter/Data/Library/Application%20Support/PRESENTER_TEMP/af689388fc71ed525685d2686970306f-Unsaved%20iA%20Presenter%20Document/assets/everything03.png"/>
          <p:cNvPicPr>
            <a:picLocks noChangeAspect="1"/>
          </p:cNvPicPr>
          <p:nvPr/>
        </p:nvPicPr>
        <p:blipFill>
          <a:blip r:embed="rId5" cstate="screen">
            <a:extLst>
              <a:ext uri="{28A0092B-C50C-407E-A947-70E740481C1C}">
                <a14:useLocalDpi xmlns:a14="http://schemas.microsoft.com/office/drawing/2010/main"/>
              </a:ext>
            </a:extLst>
          </a:blip>
          <a:srcRect l="-6250" r="-6250"/>
          <a:stretch/>
        </p:blipFill>
        <p:spPr>
          <a:xfrm>
            <a:off x="4762500" y="2762250"/>
            <a:ext cx="4000500" cy="2000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D4D6DF"/>
        </a:solidFill>
        <a:effectLst/>
      </p:bgPr>
    </p:bg>
    <p:spTree>
      <p:nvGrpSpPr>
        <p:cNvPr id="1" name=""/>
        <p:cNvGrpSpPr/>
        <p:nvPr/>
      </p:nvGrpSpPr>
      <p:grpSpPr>
        <a:xfrm>
          <a:off x="0" y="0"/>
          <a:ext cx="0" cy="0"/>
          <a:chOff x="0" y="0"/>
          <a:chExt cx="0" cy="0"/>
        </a:xfrm>
      </p:grpSpPr>
      <p:sp>
        <p:nvSpPr>
          <p:cNvPr id="3" name="Text 0"/>
          <p:cNvSpPr/>
          <p:nvPr/>
        </p:nvSpPr>
        <p:spPr>
          <a:xfrm>
            <a:off x="749300" y="635000"/>
            <a:ext cx="7645400" cy="10668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clip from Everything Everywhere All At Once</a:t>
            </a:r>
            <a:endParaRPr lang="en-US" sz="27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D6D5E0"/>
        </a:solidFill>
        <a:effectLst/>
      </p:bgPr>
    </p:bg>
    <p:spTree>
      <p:nvGrpSpPr>
        <p:cNvPr id="1" name=""/>
        <p:cNvGrpSpPr/>
        <p:nvPr/>
      </p:nvGrpSpPr>
      <p:grpSpPr>
        <a:xfrm>
          <a:off x="0" y="0"/>
          <a:ext cx="0" cy="0"/>
          <a:chOff x="0" y="0"/>
          <a:chExt cx="0" cy="0"/>
        </a:xfrm>
      </p:grpSpPr>
      <p:sp>
        <p:nvSpPr>
          <p:cNvPr id="3" name="Text 0"/>
          <p:cNvSpPr/>
          <p:nvPr/>
        </p:nvSpPr>
        <p:spPr>
          <a:xfrm>
            <a:off x="1092200" y="1504950"/>
            <a:ext cx="7302500" cy="16002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You have so many goals you never finished, dreams you never followed. You’re living your worst you.</a:t>
            </a:r>
            <a:endParaRPr lang="en-US" sz="2722" dirty="0"/>
          </a:p>
        </p:txBody>
      </p:sp>
      <p:sp>
        <p:nvSpPr>
          <p:cNvPr id="4" name="Text 1"/>
          <p:cNvSpPr/>
          <p:nvPr/>
        </p:nvSpPr>
        <p:spPr>
          <a:xfrm>
            <a:off x="1092200" y="3105150"/>
            <a:ext cx="7302500" cy="5334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 Waymond Wang</a:t>
            </a:r>
            <a:endParaRPr lang="en-US" sz="27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D9D5E1"/>
        </a:solidFill>
        <a:effectLst/>
      </p:bgPr>
    </p:bg>
    <p:spTree>
      <p:nvGrpSpPr>
        <p:cNvPr id="1" name=""/>
        <p:cNvGrpSpPr/>
        <p:nvPr/>
      </p:nvGrpSpPr>
      <p:grpSpPr>
        <a:xfrm>
          <a:off x="0" y="0"/>
          <a:ext cx="0" cy="0"/>
          <a:chOff x="0" y="0"/>
          <a:chExt cx="0" cy="0"/>
        </a:xfrm>
      </p:grpSpPr>
      <p:sp>
        <p:nvSpPr>
          <p:cNvPr id="3" name="Text 0"/>
          <p:cNvSpPr/>
          <p:nvPr/>
        </p:nvSpPr>
        <p:spPr>
          <a:xfrm>
            <a:off x="749300" y="1638300"/>
            <a:ext cx="7645400" cy="1866900"/>
          </a:xfrm>
          <a:prstGeom prst="rect">
            <a:avLst/>
          </a:prstGeom>
          <a:noFill/>
          <a:ln/>
        </p:spPr>
        <p:txBody>
          <a:bodyPr wrap="square" rtlCol="0" anchor="ctr">
            <a:normAutofit/>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ADHD is not a character flaw.</a:t>
            </a:r>
            <a:endParaRPr lang="en-US" sz="564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BD4E1"/>
        </a:solidFill>
        <a:effectLst/>
      </p:bgPr>
    </p:bg>
    <p:spTree>
      <p:nvGrpSpPr>
        <p:cNvPr id="1" name=""/>
        <p:cNvGrpSpPr/>
        <p:nvPr/>
      </p:nvGrpSpPr>
      <p:grpSpPr>
        <a:xfrm>
          <a:off x="0" y="0"/>
          <a:ext cx="0" cy="0"/>
          <a:chOff x="0" y="0"/>
          <a:chExt cx="0" cy="0"/>
        </a:xfrm>
      </p:grpSpPr>
      <p:sp>
        <p:nvSpPr>
          <p:cNvPr id="3" name="Text 0"/>
          <p:cNvSpPr/>
          <p:nvPr/>
        </p:nvSpPr>
        <p:spPr>
          <a:xfrm>
            <a:off x="915293" y="2105025"/>
            <a:ext cx="7313315"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Toxic Productivity</a:t>
            </a:r>
            <a:endParaRPr lang="en-US" sz="564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DD4E2"/>
        </a:solidFill>
        <a:effectLst/>
      </p:bgPr>
    </p:bg>
    <p:spTree>
      <p:nvGrpSpPr>
        <p:cNvPr id="1" name=""/>
        <p:cNvGrpSpPr/>
        <p:nvPr/>
      </p:nvGrpSpPr>
      <p:grpSpPr>
        <a:xfrm>
          <a:off x="0" y="0"/>
          <a:ext cx="0" cy="0"/>
          <a:chOff x="0" y="0"/>
          <a:chExt cx="0" cy="0"/>
        </a:xfrm>
      </p:grpSpPr>
      <p:sp>
        <p:nvSpPr>
          <p:cNvPr id="3" name="Text 0"/>
          <p:cNvSpPr/>
          <p:nvPr/>
        </p:nvSpPr>
        <p:spPr>
          <a:xfrm>
            <a:off x="749300" y="1162050"/>
            <a:ext cx="7645400" cy="281940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Most self-help and productivity content is designed for neurotypical brains</a:t>
            </a:r>
            <a:endParaRPr lang="en-US" sz="391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DFD4E3"/>
        </a:solidFill>
        <a:effectLst/>
      </p:bgPr>
    </p:bg>
    <p:spTree>
      <p:nvGrpSpPr>
        <p:cNvPr id="1" name=""/>
        <p:cNvGrpSpPr/>
        <p:nvPr/>
      </p:nvGrpSpPr>
      <p:grpSpPr>
        <a:xfrm>
          <a:off x="0" y="0"/>
          <a:ext cx="0" cy="0"/>
          <a:chOff x="0" y="0"/>
          <a:chExt cx="0" cy="0"/>
        </a:xfrm>
      </p:grpSpPr>
      <p:sp>
        <p:nvSpPr>
          <p:cNvPr id="3" name="Text 0"/>
          <p:cNvSpPr/>
          <p:nvPr/>
        </p:nvSpPr>
        <p:spPr>
          <a:xfrm>
            <a:off x="749300" y="635000"/>
            <a:ext cx="3481784" cy="5334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clip of "The Hustle"</a:t>
            </a:r>
            <a:endParaRPr lang="en-US" sz="27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1E6D7"/>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dc%20slid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1D6E3"/>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hustle01.png"/>
          <p:cNvPicPr>
            <a:picLocks noChangeAspect="1"/>
          </p:cNvPicPr>
          <p:nvPr/>
        </p:nvPicPr>
        <p:blipFill>
          <a:blip r:embed="rId3" cstate="screen">
            <a:extLst>
              <a:ext uri="{28A0092B-C50C-407E-A947-70E740481C1C}">
                <a14:useLocalDpi xmlns:a14="http://schemas.microsoft.com/office/drawing/2010/main"/>
              </a:ext>
            </a:extLst>
          </a:blip>
          <a:srcRect l="-6111" r="-6111"/>
          <a:stretch/>
        </p:blipFill>
        <p:spPr>
          <a:xfrm>
            <a:off x="381000" y="381000"/>
            <a:ext cx="4000500" cy="2000250"/>
          </a:xfrm>
          <a:prstGeom prst="rect">
            <a:avLst/>
          </a:prstGeom>
        </p:spPr>
      </p:pic>
      <p:pic>
        <p:nvPicPr>
          <p:cNvPr id="4" name="Image 1" descr="iapresenter:///Users/josh/Library/Containers/net.ia.presenter/Data/Library/Application%20Support/PRESENTER_TEMP/af689388fc71ed525685d2686970306f-Unsaved%20iA%20Presenter%20Document/assets/hustle04.png"/>
          <p:cNvPicPr>
            <a:picLocks noChangeAspect="1"/>
          </p:cNvPicPr>
          <p:nvPr/>
        </p:nvPicPr>
        <p:blipFill>
          <a:blip r:embed="rId4" cstate="screen">
            <a:extLst>
              <a:ext uri="{28A0092B-C50C-407E-A947-70E740481C1C}">
                <a14:useLocalDpi xmlns:a14="http://schemas.microsoft.com/office/drawing/2010/main"/>
              </a:ext>
            </a:extLst>
          </a:blip>
          <a:srcRect l="-6111" r="-6111"/>
          <a:stretch/>
        </p:blipFill>
        <p:spPr>
          <a:xfrm>
            <a:off x="4762500" y="381000"/>
            <a:ext cx="4000500" cy="2000250"/>
          </a:xfrm>
          <a:prstGeom prst="rect">
            <a:avLst/>
          </a:prstGeom>
        </p:spPr>
      </p:pic>
      <p:pic>
        <p:nvPicPr>
          <p:cNvPr id="5" name="Image 2" descr="iapresenter:///Users/josh/Library/Containers/net.ia.presenter/Data/Library/Application%20Support/PRESENTER_TEMP/af689388fc71ed525685d2686970306f-Unsaved%20iA%20Presenter%20Document/assets/hustle03.png"/>
          <p:cNvPicPr>
            <a:picLocks noChangeAspect="1"/>
          </p:cNvPicPr>
          <p:nvPr/>
        </p:nvPicPr>
        <p:blipFill>
          <a:blip r:embed="rId5" cstate="screen">
            <a:extLst>
              <a:ext uri="{28A0092B-C50C-407E-A947-70E740481C1C}">
                <a14:useLocalDpi xmlns:a14="http://schemas.microsoft.com/office/drawing/2010/main"/>
              </a:ext>
            </a:extLst>
          </a:blip>
          <a:srcRect l="-6111" r="-6111"/>
          <a:stretch/>
        </p:blipFill>
        <p:spPr>
          <a:xfrm>
            <a:off x="381000" y="2762250"/>
            <a:ext cx="4000500" cy="2000250"/>
          </a:xfrm>
          <a:prstGeom prst="rect">
            <a:avLst/>
          </a:prstGeom>
        </p:spPr>
      </p:pic>
      <p:pic>
        <p:nvPicPr>
          <p:cNvPr id="6" name="Image 3" descr="iapresenter:///Users/josh/Library/Containers/net.ia.presenter/Data/Library/Application%20Support/PRESENTER_TEMP/af689388fc71ed525685d2686970306f-Unsaved%20iA%20Presenter%20Document/assets/hustle02.png"/>
          <p:cNvPicPr>
            <a:picLocks noChangeAspect="1"/>
          </p:cNvPicPr>
          <p:nvPr/>
        </p:nvPicPr>
        <p:blipFill>
          <a:blip r:embed="rId6" cstate="screen">
            <a:extLst>
              <a:ext uri="{28A0092B-C50C-407E-A947-70E740481C1C}">
                <a14:useLocalDpi xmlns:a14="http://schemas.microsoft.com/office/drawing/2010/main"/>
              </a:ext>
            </a:extLst>
          </a:blip>
          <a:srcRect l="-6111" r="-6111"/>
          <a:stretch/>
        </p:blipFill>
        <p:spPr>
          <a:xfrm>
            <a:off x="4762500" y="2762250"/>
            <a:ext cx="4000500" cy="2000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E2D7E3"/>
        </a:solidFill>
        <a:effectLst/>
      </p:bgPr>
    </p:bg>
    <p:spTree>
      <p:nvGrpSpPr>
        <p:cNvPr id="1" name=""/>
        <p:cNvGrpSpPr/>
        <p:nvPr/>
      </p:nvGrpSpPr>
      <p:grpSpPr>
        <a:xfrm>
          <a:off x="0" y="0"/>
          <a:ext cx="0" cy="0"/>
          <a:chOff x="0" y="0"/>
          <a:chExt cx="0" cy="0"/>
        </a:xfrm>
      </p:grpSpPr>
      <p:sp>
        <p:nvSpPr>
          <p:cNvPr id="3" name="Text 0"/>
          <p:cNvSpPr/>
          <p:nvPr/>
        </p:nvSpPr>
        <p:spPr>
          <a:xfrm>
            <a:off x="3799780" y="2105025"/>
            <a:ext cx="1544340"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You</a:t>
            </a:r>
            <a:endParaRPr lang="en-US" sz="5643"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E3D9E3"/>
        </a:solidFill>
        <a:effectLst/>
      </p:bgPr>
    </p:bg>
    <p:spTree>
      <p:nvGrpSpPr>
        <p:cNvPr id="1" name=""/>
        <p:cNvGrpSpPr/>
        <p:nvPr/>
      </p:nvGrpSpPr>
      <p:grpSpPr>
        <a:xfrm>
          <a:off x="0" y="0"/>
          <a:ext cx="0" cy="0"/>
          <a:chOff x="0" y="0"/>
          <a:chExt cx="0" cy="0"/>
        </a:xfrm>
      </p:grpSpPr>
      <p:sp>
        <p:nvSpPr>
          <p:cNvPr id="3" name="Text 0"/>
          <p:cNvSpPr/>
          <p:nvPr/>
        </p:nvSpPr>
        <p:spPr>
          <a:xfrm>
            <a:off x="749300" y="2219325"/>
            <a:ext cx="2789833"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Deadlines</a:t>
            </a:r>
            <a:endParaRPr lang="en-US" sz="3919"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E5DAE3"/>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Clipboar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E6DCE3"/>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panic%20monster.png"/>
          <p:cNvPicPr>
            <a:picLocks noChangeAspect="1"/>
          </p:cNvPicPr>
          <p:nvPr/>
        </p:nvPicPr>
        <p:blipFill>
          <a:blip r:embed="rId3" cstate="screen">
            <a:extLst>
              <a:ext uri="{28A0092B-C50C-407E-A947-70E740481C1C}">
                <a14:useLocalDpi xmlns:a14="http://schemas.microsoft.com/office/drawing/2010/main"/>
              </a:ext>
            </a:extLst>
          </a:blip>
          <a:srcRect l="-16667" r="-16667"/>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E7DCE3"/>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panic%20monster2.png"/>
          <p:cNvPicPr>
            <a:picLocks noChangeAspect="1"/>
          </p:cNvPicPr>
          <p:nvPr/>
        </p:nvPicPr>
        <p:blipFill>
          <a:blip r:embed="rId3" cstate="screen">
            <a:extLst>
              <a:ext uri="{28A0092B-C50C-407E-A947-70E740481C1C}">
                <a14:useLocalDpi xmlns:a14="http://schemas.microsoft.com/office/drawing/2010/main"/>
              </a:ext>
            </a:extLst>
          </a:blip>
          <a:srcRect l="-10606" r="-10606"/>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E7DCE1"/>
        </a:solidFill>
        <a:effectLst/>
      </p:bgPr>
    </p:bg>
    <p:spTree>
      <p:nvGrpSpPr>
        <p:cNvPr id="1" name=""/>
        <p:cNvGrpSpPr/>
        <p:nvPr/>
      </p:nvGrpSpPr>
      <p:grpSpPr>
        <a:xfrm>
          <a:off x="0" y="0"/>
          <a:ext cx="0" cy="0"/>
          <a:chOff x="0" y="0"/>
          <a:chExt cx="0" cy="0"/>
        </a:xfrm>
      </p:grpSpPr>
      <p:sp>
        <p:nvSpPr>
          <p:cNvPr id="3" name="Text 0"/>
          <p:cNvSpPr/>
          <p:nvPr/>
        </p:nvSpPr>
        <p:spPr>
          <a:xfrm>
            <a:off x="749300" y="2219325"/>
            <a:ext cx="2133302"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Novelty</a:t>
            </a:r>
            <a:endParaRPr lang="en-US" sz="3919"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E7DCE0"/>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IMG_446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E7DCDE"/>
        </a:solidFill>
        <a:effectLst/>
      </p:bgPr>
    </p:bg>
    <p:spTree>
      <p:nvGrpSpPr>
        <p:cNvPr id="1" name=""/>
        <p:cNvGrpSpPr/>
        <p:nvPr/>
      </p:nvGrpSpPr>
      <p:grpSpPr>
        <a:xfrm>
          <a:off x="0" y="0"/>
          <a:ext cx="0" cy="0"/>
          <a:chOff x="0" y="0"/>
          <a:chExt cx="0" cy="0"/>
        </a:xfrm>
      </p:grpSpPr>
      <p:sp>
        <p:nvSpPr>
          <p:cNvPr id="3" name="Text 0"/>
          <p:cNvSpPr/>
          <p:nvPr/>
        </p:nvSpPr>
        <p:spPr>
          <a:xfrm>
            <a:off x="749300" y="2219325"/>
            <a:ext cx="2461716"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Interests</a:t>
            </a:r>
            <a:endParaRPr lang="en-US" sz="3919"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E7DCDD"/>
        </a:solidFill>
        <a:effectLst/>
      </p:bgPr>
    </p:bg>
    <p:spTree>
      <p:nvGrpSpPr>
        <p:cNvPr id="1" name=""/>
        <p:cNvGrpSpPr/>
        <p:nvPr/>
      </p:nvGrpSpPr>
      <p:grpSpPr>
        <a:xfrm>
          <a:off x="0" y="0"/>
          <a:ext cx="0" cy="0"/>
          <a:chOff x="0" y="0"/>
          <a:chExt cx="0" cy="0"/>
        </a:xfrm>
      </p:grpSpPr>
      <p:sp>
        <p:nvSpPr>
          <p:cNvPr id="3" name="Text 0"/>
          <p:cNvSpPr/>
          <p:nvPr/>
        </p:nvSpPr>
        <p:spPr>
          <a:xfrm>
            <a:off x="749300" y="635000"/>
            <a:ext cx="3675162"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Brain Dumps</a:t>
            </a:r>
            <a:endParaRPr lang="en-US" sz="3919" dirty="0"/>
          </a:p>
        </p:txBody>
      </p:sp>
      <p:sp>
        <p:nvSpPr>
          <p:cNvPr id="4" name="Text 1"/>
          <p:cNvSpPr/>
          <p:nvPr/>
        </p:nvSpPr>
        <p:spPr>
          <a:xfrm>
            <a:off x="1143000" y="1636018"/>
            <a:ext cx="7251700" cy="1600200"/>
          </a:xfrm>
          <a:prstGeom prst="rect">
            <a:avLst/>
          </a:prstGeom>
          <a:noFill/>
          <a:ln/>
        </p:spPr>
        <p:txBody>
          <a:bodyPr wrap="square" rtlCol="0" anchor="ctr">
            <a:normAutofit/>
          </a:bodyPr>
          <a:lstStyle/>
          <a:p>
            <a:pPr marL="0" indent="0" algn="l">
              <a:buNone/>
            </a:pPr>
            <a:r>
              <a:rPr lang="en-US" sz="2722" b="1" dirty="0">
                <a:solidFill>
                  <a:srgbClr val="000000"/>
                </a:solidFill>
                <a:latin typeface="Albert Sans" pitchFamily="34" charset="0"/>
                <a:ea typeface="Albert Sans" pitchFamily="34" charset="-122"/>
                <a:cs typeface="Albert Sans" pitchFamily="34" charset="-120"/>
              </a:rPr>
              <a:t>There’s no real way to achieve the kind of relaxed control I’m promising if you keep things only in your head. </a:t>
            </a:r>
            <a:endParaRPr lang="en-US" sz="2722" dirty="0"/>
          </a:p>
        </p:txBody>
      </p:sp>
      <p:sp>
        <p:nvSpPr>
          <p:cNvPr id="5" name="Text 2"/>
          <p:cNvSpPr/>
          <p:nvPr/>
        </p:nvSpPr>
        <p:spPr>
          <a:xfrm>
            <a:off x="749300" y="3407668"/>
            <a:ext cx="6630293" cy="533400"/>
          </a:xfrm>
          <a:prstGeom prst="rect">
            <a:avLst/>
          </a:prstGeom>
          <a:noFill/>
          <a:ln/>
        </p:spPr>
        <p:txBody>
          <a:bodyPr wrap="square" rtlCol="0" anchor="ctr">
            <a:normAutofit/>
          </a:bodyPr>
          <a:lstStyle/>
          <a:p>
            <a:pPr marL="0" indent="0" algn="l">
              <a:buNone/>
            </a:pPr>
            <a:r>
              <a:rPr lang="en-US" sz="2722" b="1" dirty="0">
                <a:solidFill>
                  <a:srgbClr val="000000"/>
                </a:solidFill>
                <a:latin typeface="Albert Sans" pitchFamily="34" charset="0"/>
                <a:ea typeface="Albert Sans" pitchFamily="34" charset="-122"/>
                <a:cs typeface="Albert Sans" pitchFamily="34" charset="-120"/>
              </a:rPr>
              <a:t>— David Allen, </a:t>
            </a:r>
            <a:r>
              <a:rPr lang="en-US" sz="2722" b="1" i="1" dirty="0">
                <a:solidFill>
                  <a:srgbClr val="000000"/>
                </a:solidFill>
                <a:latin typeface="Albert Sans" pitchFamily="34" charset="0"/>
                <a:ea typeface="Albert Sans" pitchFamily="34" charset="-122"/>
                <a:cs typeface="Albert Sans" pitchFamily="34" charset="-120"/>
              </a:rPr>
              <a:t>Getting Things Done</a:t>
            </a:r>
            <a:endParaRPr lang="en-US" sz="27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CFE4D7"/>
        </a:solidFill>
        <a:effectLst/>
      </p:bgPr>
    </p:bg>
    <p:spTree>
      <p:nvGrpSpPr>
        <p:cNvPr id="1" name=""/>
        <p:cNvGrpSpPr/>
        <p:nvPr/>
      </p:nvGrpSpPr>
      <p:grpSpPr>
        <a:xfrm>
          <a:off x="0" y="0"/>
          <a:ext cx="0" cy="0"/>
          <a:chOff x="0" y="0"/>
          <a:chExt cx="0" cy="0"/>
        </a:xfrm>
      </p:grpSpPr>
      <p:sp>
        <p:nvSpPr>
          <p:cNvPr id="3" name="Text 0"/>
          <p:cNvSpPr/>
          <p:nvPr/>
        </p:nvSpPr>
        <p:spPr>
          <a:xfrm>
            <a:off x="3078262" y="1285875"/>
            <a:ext cx="2987377" cy="704850"/>
          </a:xfrm>
          <a:prstGeom prst="rect">
            <a:avLst/>
          </a:prstGeom>
          <a:noFill/>
          <a:ln/>
        </p:spPr>
        <p:txBody>
          <a:bodyPr wrap="square" rtlCol="0" anchor="ctr">
            <a:normAutofit/>
          </a:bodyPr>
          <a:lstStyle/>
          <a:p>
            <a:pPr marL="0" indent="0" algn="ctr">
              <a:buNone/>
            </a:pPr>
            <a:r>
              <a:rPr lang="en-US" sz="3919" b="1" dirty="0">
                <a:solidFill>
                  <a:srgbClr val="000000"/>
                </a:solidFill>
                <a:latin typeface="Albert Sans" pitchFamily="34" charset="0"/>
                <a:ea typeface="Albert Sans" pitchFamily="34" charset="-122"/>
                <a:cs typeface="Albert Sans" pitchFamily="34" charset="-120"/>
              </a:rPr>
              <a:t>Disclaimer</a:t>
            </a:r>
            <a:endParaRPr lang="en-US" sz="3919" dirty="0"/>
          </a:p>
        </p:txBody>
      </p:sp>
      <p:sp>
        <p:nvSpPr>
          <p:cNvPr id="4" name="Text 1"/>
          <p:cNvSpPr/>
          <p:nvPr/>
        </p:nvSpPr>
        <p:spPr>
          <a:xfrm>
            <a:off x="749300" y="1990725"/>
            <a:ext cx="7645400" cy="1866900"/>
          </a:xfrm>
          <a:prstGeom prst="rect">
            <a:avLst/>
          </a:prstGeom>
          <a:noFill/>
          <a:ln/>
        </p:spPr>
        <p:txBody>
          <a:bodyPr wrap="square" rtlCol="0" anchor="ctr">
            <a:normAutofit/>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I don't know what I'm talking about.</a:t>
            </a:r>
            <a:endParaRPr lang="en-US" sz="5643"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E7DCDC"/>
        </a:solidFill>
        <a:effectLst/>
      </p:bgPr>
    </p:bg>
    <p:spTree>
      <p:nvGrpSpPr>
        <p:cNvPr id="1" name=""/>
        <p:cNvGrpSpPr/>
        <p:nvPr/>
      </p:nvGrpSpPr>
      <p:grpSpPr>
        <a:xfrm>
          <a:off x="0" y="0"/>
          <a:ext cx="0" cy="0"/>
          <a:chOff x="0" y="0"/>
          <a:chExt cx="0" cy="0"/>
        </a:xfrm>
      </p:grpSpPr>
      <p:sp>
        <p:nvSpPr>
          <p:cNvPr id="3" name="Text 0"/>
          <p:cNvSpPr/>
          <p:nvPr/>
        </p:nvSpPr>
        <p:spPr>
          <a:xfrm>
            <a:off x="749300" y="635000"/>
            <a:ext cx="6428780" cy="933450"/>
          </a:xfrm>
          <a:prstGeom prst="rect">
            <a:avLst/>
          </a:prstGeom>
          <a:noFill/>
          <a:ln/>
        </p:spPr>
        <p:txBody>
          <a:bodyPr wrap="square" rtlCol="0" anchor="ctr">
            <a:normAutofit lnSpcReduction="10000"/>
          </a:bodyPr>
          <a:lstStyle/>
          <a:p>
            <a:pPr marL="0" indent="0" algn="l">
              <a:buNone/>
            </a:pPr>
            <a:r>
              <a:rPr lang="en-US" sz="5643" b="1" dirty="0">
                <a:solidFill>
                  <a:srgbClr val="000000"/>
                </a:solidFill>
                <a:latin typeface="Albert Sans" pitchFamily="34" charset="0"/>
                <a:ea typeface="Albert Sans" pitchFamily="34" charset="-122"/>
                <a:cs typeface="Albert Sans" pitchFamily="34" charset="-120"/>
              </a:rPr>
              <a:t>Growth Mindset</a:t>
            </a:r>
            <a:endParaRPr lang="en-US" sz="5643" dirty="0"/>
          </a:p>
        </p:txBody>
      </p:sp>
      <p:sp>
        <p:nvSpPr>
          <p:cNvPr id="4" name="Text 1"/>
          <p:cNvSpPr/>
          <p:nvPr/>
        </p:nvSpPr>
        <p:spPr>
          <a:xfrm>
            <a:off x="1143000" y="1739900"/>
            <a:ext cx="7251700" cy="1600200"/>
          </a:xfrm>
          <a:prstGeom prst="rect">
            <a:avLst/>
          </a:prstGeom>
          <a:noFill/>
          <a:ln/>
        </p:spPr>
        <p:txBody>
          <a:bodyPr wrap="square" rtlCol="0" anchor="ctr">
            <a:normAutofit/>
          </a:bodyPr>
          <a:lstStyle/>
          <a:p>
            <a:pPr marL="0" indent="0" algn="l">
              <a:buNone/>
            </a:pPr>
            <a:r>
              <a:rPr lang="en-US" sz="2722" b="1" dirty="0">
                <a:solidFill>
                  <a:srgbClr val="000000"/>
                </a:solidFill>
                <a:latin typeface="Albert Sans" pitchFamily="34" charset="0"/>
                <a:ea typeface="Albert Sans" pitchFamily="34" charset="-122"/>
                <a:cs typeface="Albert Sans" pitchFamily="34" charset="-120"/>
              </a:rPr>
              <a:t>To be in this mindset of "I'm not there yet, but the striving itself is the end goal."</a:t>
            </a:r>
            <a:endParaRPr lang="en-US" sz="2722" dirty="0"/>
          </a:p>
        </p:txBody>
      </p:sp>
      <p:sp>
        <p:nvSpPr>
          <p:cNvPr id="5" name="Text 2"/>
          <p:cNvSpPr/>
          <p:nvPr/>
        </p:nvSpPr>
        <p:spPr>
          <a:xfrm>
            <a:off x="1143000" y="3340100"/>
            <a:ext cx="7251700" cy="533400"/>
          </a:xfrm>
          <a:prstGeom prst="rect">
            <a:avLst/>
          </a:prstGeom>
          <a:noFill/>
          <a:ln/>
        </p:spPr>
        <p:txBody>
          <a:bodyPr wrap="square" rtlCol="0" anchor="ctr">
            <a:normAutofit/>
          </a:bodyPr>
          <a:lstStyle/>
          <a:p>
            <a:pPr marL="0" indent="0" algn="l">
              <a:buNone/>
            </a:pPr>
            <a:r>
              <a:rPr lang="en-US" sz="2722" b="1" dirty="0">
                <a:solidFill>
                  <a:srgbClr val="000000"/>
                </a:solidFill>
                <a:latin typeface="Albert Sans" pitchFamily="34" charset="0"/>
                <a:ea typeface="Albert Sans" pitchFamily="34" charset="-122"/>
                <a:cs typeface="Albert Sans" pitchFamily="34" charset="-120"/>
              </a:rPr>
              <a:t>— Andrew Huberman</a:t>
            </a:r>
            <a:endParaRPr lang="en-US" sz="2722"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E8DDDC"/>
        </a:solidFill>
        <a:effectLst/>
      </p:bgPr>
    </p:bg>
    <p:spTree>
      <p:nvGrpSpPr>
        <p:cNvPr id="1" name=""/>
        <p:cNvGrpSpPr/>
        <p:nvPr/>
      </p:nvGrpSpPr>
      <p:grpSpPr>
        <a:xfrm>
          <a:off x="0" y="0"/>
          <a:ext cx="0" cy="0"/>
          <a:chOff x="0" y="0"/>
          <a:chExt cx="0" cy="0"/>
        </a:xfrm>
      </p:grpSpPr>
      <p:sp>
        <p:nvSpPr>
          <p:cNvPr id="3" name="Text 0"/>
          <p:cNvSpPr/>
          <p:nvPr/>
        </p:nvSpPr>
        <p:spPr>
          <a:xfrm>
            <a:off x="749300" y="635000"/>
            <a:ext cx="7645400" cy="10668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clip from Everything Everywhere All At Once</a:t>
            </a:r>
            <a:endParaRPr lang="en-US" sz="2722"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E8DEDC"/>
        </a:solidFill>
        <a:effectLst/>
      </p:bgPr>
    </p:bg>
    <p:spTree>
      <p:nvGrpSpPr>
        <p:cNvPr id="1" name=""/>
        <p:cNvGrpSpPr/>
        <p:nvPr/>
      </p:nvGrpSpPr>
      <p:grpSpPr>
        <a:xfrm>
          <a:off x="0" y="0"/>
          <a:ext cx="0" cy="0"/>
          <a:chOff x="0" y="0"/>
          <a:chExt cx="0" cy="0"/>
        </a:xfrm>
      </p:grpSpPr>
      <p:sp>
        <p:nvSpPr>
          <p:cNvPr id="3" name="Text 0"/>
          <p:cNvSpPr/>
          <p:nvPr/>
        </p:nvSpPr>
        <p:spPr>
          <a:xfrm>
            <a:off x="1092200" y="1504950"/>
            <a:ext cx="7302500" cy="16002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But you, here, you’re capable of anything because you’re so bad at everything. </a:t>
            </a:r>
            <a:endParaRPr lang="en-US" sz="2722" dirty="0"/>
          </a:p>
        </p:txBody>
      </p:sp>
      <p:sp>
        <p:nvSpPr>
          <p:cNvPr id="4" name="Text 1"/>
          <p:cNvSpPr/>
          <p:nvPr/>
        </p:nvSpPr>
        <p:spPr>
          <a:xfrm>
            <a:off x="1092200" y="3105150"/>
            <a:ext cx="7302500" cy="533400"/>
          </a:xfrm>
          <a:prstGeom prst="rect">
            <a:avLst/>
          </a:prstGeom>
          <a:noFill/>
          <a:ln/>
        </p:spPr>
        <p:txBody>
          <a:bodyPr wrap="square" rtlCol="0" anchor="ctr">
            <a:normAutofit/>
          </a:bodyPr>
          <a:lstStyle/>
          <a:p>
            <a:pPr marL="0" indent="0" algn="l">
              <a:buNone/>
            </a:pPr>
            <a:r>
              <a:rPr lang="en-US" sz="2722" b="1" i="1" dirty="0">
                <a:solidFill>
                  <a:srgbClr val="000000"/>
                </a:solidFill>
                <a:latin typeface="Albert Sans" pitchFamily="34" charset="0"/>
                <a:ea typeface="Albert Sans" pitchFamily="34" charset="-122"/>
                <a:cs typeface="Albert Sans" pitchFamily="34" charset="-120"/>
              </a:rPr>
              <a:t>— Waymond Wang</a:t>
            </a:r>
            <a:endParaRPr lang="en-US" sz="2722"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E8DFDC"/>
        </a:solidFill>
        <a:effectLst/>
      </p:bgPr>
    </p:bg>
    <p:spTree>
      <p:nvGrpSpPr>
        <p:cNvPr id="1" name=""/>
        <p:cNvGrpSpPr/>
        <p:nvPr/>
      </p:nvGrpSpPr>
      <p:grpSpPr>
        <a:xfrm>
          <a:off x="0" y="0"/>
          <a:ext cx="0" cy="0"/>
          <a:chOff x="0" y="0"/>
          <a:chExt cx="0" cy="0"/>
        </a:xfrm>
      </p:grpSpPr>
      <p:sp>
        <p:nvSpPr>
          <p:cNvPr id="3" name="Text 0"/>
          <p:cNvSpPr/>
          <p:nvPr/>
        </p:nvSpPr>
        <p:spPr>
          <a:xfrm>
            <a:off x="749300" y="635000"/>
            <a:ext cx="4351338" cy="933450"/>
          </a:xfrm>
          <a:prstGeom prst="rect">
            <a:avLst/>
          </a:prstGeom>
          <a:noFill/>
          <a:ln/>
        </p:spPr>
        <p:txBody>
          <a:bodyPr wrap="square" rtlCol="0" anchor="ctr">
            <a:normAutofit lnSpcReduction="10000"/>
          </a:bodyPr>
          <a:lstStyle/>
          <a:p>
            <a:pPr marL="0" indent="0" algn="l">
              <a:buNone/>
            </a:pPr>
            <a:r>
              <a:rPr lang="en-US" sz="5643" b="1" dirty="0">
                <a:solidFill>
                  <a:srgbClr val="000000"/>
                </a:solidFill>
                <a:latin typeface="Albert Sans" pitchFamily="34" charset="0"/>
                <a:ea typeface="Albert Sans" pitchFamily="34" charset="-122"/>
                <a:cs typeface="Albert Sans" pitchFamily="34" charset="-120"/>
              </a:rPr>
              <a:t>Resources</a:t>
            </a:r>
            <a:endParaRPr lang="en-US" sz="5643" dirty="0"/>
          </a:p>
        </p:txBody>
      </p:sp>
      <p:sp>
        <p:nvSpPr>
          <p:cNvPr id="4" name="Text 1"/>
          <p:cNvSpPr/>
          <p:nvPr/>
        </p:nvSpPr>
        <p:spPr>
          <a:xfrm>
            <a:off x="749300" y="1774130"/>
            <a:ext cx="2958108" cy="2093912"/>
          </a:xfrm>
          <a:prstGeom prst="rect">
            <a:avLst/>
          </a:prstGeom>
          <a:noFill/>
          <a:ln/>
        </p:spPr>
        <p:txBody>
          <a:bodyPr wrap="square" rtlCol="0" anchor="ctr">
            <a:normAutofit/>
          </a:bodyPr>
          <a:lstStyle/>
          <a:p>
            <a:pPr marL="342900" indent="-342900" algn="l">
              <a:buSzPct val="100000"/>
              <a:buChar char="•"/>
            </a:pPr>
            <a:endParaRPr lang="en-US" sz="2722" dirty="0"/>
          </a:p>
          <a:p>
            <a:pPr marL="342900" indent="-342900" algn="l">
              <a:buSzPct val="100000"/>
              <a:buChar char="•"/>
            </a:pPr>
            <a:r>
              <a:rPr lang="en-US" sz="2722" b="1" dirty="0">
                <a:solidFill>
                  <a:srgbClr val="000000"/>
                </a:solidFill>
                <a:latin typeface="Albert Sans" pitchFamily="34" charset="0"/>
                <a:ea typeface="Albert Sans" pitchFamily="34" charset="-122"/>
                <a:cs typeface="Albert Sans" pitchFamily="34" charset="-120"/>
              </a:rPr>
              <a:t>ADHD 2.0</a:t>
            </a:r>
            <a:endParaRPr lang="en-US" sz="2722" dirty="0"/>
          </a:p>
          <a:p>
            <a:pPr marL="342900" indent="-342900" algn="l">
              <a:buSzPct val="100000"/>
              <a:buChar char="•"/>
            </a:pPr>
            <a:r>
              <a:rPr lang="en-US" sz="2722" b="1" dirty="0">
                <a:solidFill>
                  <a:srgbClr val="000000"/>
                </a:solidFill>
                <a:latin typeface="Albert Sans" pitchFamily="34" charset="0"/>
                <a:ea typeface="Albert Sans" pitchFamily="34" charset="-122"/>
                <a:cs typeface="Albert Sans" pitchFamily="34" charset="-120"/>
              </a:rPr>
              <a:t>ADHD Jesse</a:t>
            </a:r>
            <a:endParaRPr lang="en-US" sz="2722" dirty="0"/>
          </a:p>
          <a:p>
            <a:pPr marL="342900" indent="-342900" algn="l">
              <a:buSzPct val="100000"/>
              <a:buChar char="•"/>
            </a:pPr>
            <a:r>
              <a:rPr lang="en-US" sz="2722" b="1" dirty="0">
                <a:solidFill>
                  <a:srgbClr val="000000"/>
                </a:solidFill>
                <a:latin typeface="Albert Sans" pitchFamily="34" charset="0"/>
                <a:ea typeface="Albert Sans" pitchFamily="34" charset="-122"/>
                <a:cs typeface="Albert Sans" pitchFamily="34" charset="-120"/>
              </a:rPr>
              <a:t>Struggle Care</a:t>
            </a:r>
            <a:endParaRPr lang="en-US" sz="2722"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E8E1DD"/>
        </a:solidFill>
        <a:effectLst/>
      </p:bgPr>
    </p:bg>
    <p:spTree>
      <p:nvGrpSpPr>
        <p:cNvPr id="1" name=""/>
        <p:cNvGrpSpPr/>
        <p:nvPr/>
      </p:nvGrpSpPr>
      <p:grpSpPr>
        <a:xfrm>
          <a:off x="0" y="0"/>
          <a:ext cx="0" cy="0"/>
          <a:chOff x="0" y="0"/>
          <a:chExt cx="0" cy="0"/>
        </a:xfrm>
      </p:grpSpPr>
      <p:sp>
        <p:nvSpPr>
          <p:cNvPr id="3" name="Text 0"/>
          <p:cNvSpPr/>
          <p:nvPr/>
        </p:nvSpPr>
        <p:spPr>
          <a:xfrm>
            <a:off x="749300" y="635000"/>
            <a:ext cx="2581077" cy="717550"/>
          </a:xfrm>
          <a:prstGeom prst="rect">
            <a:avLst/>
          </a:prstGeom>
          <a:noFill/>
          <a:ln/>
        </p:spPr>
        <p:txBody>
          <a:bodyPr wrap="square" rtlCol="0" anchor="ctr">
            <a:normAutofit lnSpcReduction="10000"/>
          </a:bodyPr>
          <a:lstStyle/>
          <a:p>
            <a:pPr marL="0" indent="0" algn="l">
              <a:buNone/>
            </a:pPr>
            <a:r>
              <a:rPr lang="en-US" sz="4322" b="1" dirty="0">
                <a:solidFill>
                  <a:srgbClr val="000000"/>
                </a:solidFill>
                <a:latin typeface="Albert Sans" pitchFamily="34" charset="0"/>
                <a:ea typeface="Albert Sans" pitchFamily="34" charset="-122"/>
                <a:cs typeface="Albert Sans" pitchFamily="34" charset="-120"/>
              </a:rPr>
              <a:t>Sources</a:t>
            </a:r>
            <a:endParaRPr lang="en-US" sz="4322" dirty="0"/>
          </a:p>
        </p:txBody>
      </p:sp>
      <p:sp>
        <p:nvSpPr>
          <p:cNvPr id="4" name="Text 1"/>
          <p:cNvSpPr/>
          <p:nvPr/>
        </p:nvSpPr>
        <p:spPr>
          <a:xfrm>
            <a:off x="749300" y="1510109"/>
            <a:ext cx="7645400" cy="2536527"/>
          </a:xfrm>
          <a:prstGeom prst="rect">
            <a:avLst/>
          </a:prstGeom>
          <a:noFill/>
          <a:ln/>
        </p:spPr>
        <p:txBody>
          <a:bodyPr wrap="square" rtlCol="0" anchor="ctr">
            <a:normAutofit/>
          </a:bodyPr>
          <a:lstStyle/>
          <a:p>
            <a:pPr marL="342900" indent="-342900" algn="l">
              <a:buSzPct val="100000"/>
              <a:buChar char="•"/>
            </a:pPr>
            <a:endParaRPr lang="en-US" sz="2085" dirty="0"/>
          </a:p>
          <a:p>
            <a:pPr marL="342900" indent="-342900" algn="l">
              <a:buSzPct val="100000"/>
              <a:buChar char="•"/>
            </a:pPr>
            <a:r>
              <a:rPr lang="en-US" sz="2085" b="1" dirty="0">
                <a:solidFill>
                  <a:srgbClr val="000000"/>
                </a:solidFill>
                <a:latin typeface="Albert Sans" pitchFamily="34" charset="0"/>
                <a:ea typeface="Albert Sans" pitchFamily="34" charset="-122"/>
                <a:cs typeface="Albert Sans" pitchFamily="34" charset="-120"/>
              </a:rPr>
              <a:t>"ADHD &amp; How Anyone Can Improve Their Focus" Huberman Lab Podcast</a:t>
            </a:r>
            <a:endParaRPr lang="en-US" sz="2085" dirty="0"/>
          </a:p>
          <a:p>
            <a:pPr marL="342900" indent="-342900" algn="l">
              <a:buSzPct val="100000"/>
              <a:buChar char="•"/>
            </a:pPr>
            <a:r>
              <a:rPr lang="en-US" sz="2085" b="1" dirty="0">
                <a:solidFill>
                  <a:srgbClr val="000000"/>
                </a:solidFill>
                <a:latin typeface="Albert Sans" pitchFamily="34" charset="0"/>
                <a:ea typeface="Albert Sans" pitchFamily="34" charset="-122"/>
                <a:cs typeface="Albert Sans" pitchFamily="34" charset="-120"/>
              </a:rPr>
              <a:t>"Getting Things Done" David Allen</a:t>
            </a:r>
            <a:endParaRPr lang="en-US" sz="2085" dirty="0"/>
          </a:p>
          <a:p>
            <a:pPr marL="342900" indent="-342900" algn="l">
              <a:buSzPct val="100000"/>
              <a:buChar char="•"/>
            </a:pPr>
            <a:r>
              <a:rPr lang="en-US" sz="2085" b="1" dirty="0">
                <a:solidFill>
                  <a:srgbClr val="000000"/>
                </a:solidFill>
                <a:latin typeface="Albert Sans" pitchFamily="34" charset="0"/>
                <a:ea typeface="Albert Sans" pitchFamily="34" charset="-122"/>
                <a:cs typeface="Albert Sans" pitchFamily="34" charset="-120"/>
              </a:rPr>
              <a:t>"The Hustle" KRAZAM</a:t>
            </a:r>
            <a:endParaRPr lang="en-US" sz="2085" dirty="0"/>
          </a:p>
          <a:p>
            <a:pPr marL="342900" indent="-342900" algn="l">
              <a:buSzPct val="100000"/>
              <a:buChar char="•"/>
            </a:pPr>
            <a:r>
              <a:rPr lang="en-US" sz="2085" b="1" dirty="0">
                <a:solidFill>
                  <a:srgbClr val="000000"/>
                </a:solidFill>
                <a:latin typeface="Albert Sans" pitchFamily="34" charset="0"/>
                <a:ea typeface="Albert Sans" pitchFamily="34" charset="-122"/>
                <a:cs typeface="Albert Sans" pitchFamily="34" charset="-120"/>
              </a:rPr>
              <a:t>"Why Procrastinators Procrastinate" Wait But Why</a:t>
            </a:r>
            <a:endParaRPr lang="en-US" sz="208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E8E2DD"/>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profile.png"/>
          <p:cNvPicPr>
            <a:picLocks noChangeAspect="1"/>
          </p:cNvPicPr>
          <p:nvPr/>
        </p:nvPicPr>
        <p:blipFill>
          <a:blip r:embed="rId3" cstate="screen">
            <a:extLst>
              <a:ext uri="{28A0092B-C50C-407E-A947-70E740481C1C}">
                <a14:useLocalDpi xmlns:a14="http://schemas.microsoft.com/office/drawing/2010/main"/>
              </a:ext>
            </a:extLst>
          </a:blip>
          <a:srcRect l="-6848" r="-6848"/>
          <a:stretch/>
        </p:blipFill>
        <p:spPr>
          <a:xfrm>
            <a:off x="0" y="0"/>
            <a:ext cx="4572000" cy="5143500"/>
          </a:xfrm>
          <a:prstGeom prst="rect">
            <a:avLst/>
          </a:prstGeom>
        </p:spPr>
      </p:pic>
      <p:sp>
        <p:nvSpPr>
          <p:cNvPr id="4" name="Text 0"/>
          <p:cNvSpPr/>
          <p:nvPr/>
        </p:nvSpPr>
        <p:spPr>
          <a:xfrm>
            <a:off x="4946650" y="317500"/>
            <a:ext cx="3822700" cy="1562100"/>
          </a:xfrm>
          <a:prstGeom prst="rect">
            <a:avLst/>
          </a:prstGeom>
          <a:noFill/>
          <a:ln/>
        </p:spPr>
        <p:txBody>
          <a:bodyPr wrap="square" rtlCol="0" anchor="ctr">
            <a:normAutofit/>
          </a:bodyPr>
          <a:lstStyle/>
          <a:p>
            <a:pPr marL="0" indent="0" algn="l">
              <a:buNone/>
            </a:pPr>
            <a:r>
              <a:rPr lang="en-US" sz="4702" b="1" dirty="0">
                <a:solidFill>
                  <a:srgbClr val="000000"/>
                </a:solidFill>
                <a:latin typeface="Albert Sans" pitchFamily="34" charset="0"/>
                <a:ea typeface="Albert Sans" pitchFamily="34" charset="-122"/>
                <a:cs typeface="Albert Sans" pitchFamily="34" charset="-120"/>
              </a:rPr>
              <a:t>ᕕ( ᐛ )ᕗ Free RAM!</a:t>
            </a:r>
            <a:endParaRPr lang="en-US" sz="4702" dirty="0"/>
          </a:p>
        </p:txBody>
      </p:sp>
      <p:pic>
        <p:nvPicPr>
          <p:cNvPr id="5" name="Image 1" descr="iapresenter:///Users/josh/Library/Containers/net.ia.presenter/Data/Library/Application%20Support/PRESENTER_TEMP/af689388fc71ed525685d2686970306f-Unsaved%20iA%20Presenter%20Document/assets/qr.png"/>
          <p:cNvPicPr>
            <a:picLocks noChangeAspect="1"/>
          </p:cNvPicPr>
          <p:nvPr/>
        </p:nvPicPr>
        <p:blipFill>
          <a:blip r:embed="rId4" cstate="screen">
            <a:extLst>
              <a:ext uri="{28A0092B-C50C-407E-A947-70E740481C1C}">
                <a14:useLocalDpi xmlns:a14="http://schemas.microsoft.com/office/drawing/2010/main"/>
              </a:ext>
            </a:extLst>
          </a:blip>
          <a:srcRect r="-90789"/>
          <a:stretch/>
        </p:blipFill>
        <p:spPr>
          <a:xfrm>
            <a:off x="4946650" y="2235002"/>
            <a:ext cx="3822700" cy="2003623"/>
          </a:xfrm>
          <a:prstGeom prst="rect">
            <a:avLst/>
          </a:prstGeom>
        </p:spPr>
      </p:pic>
      <p:sp>
        <p:nvSpPr>
          <p:cNvPr id="6" name="Text 1"/>
          <p:cNvSpPr/>
          <p:nvPr/>
        </p:nvSpPr>
        <p:spPr>
          <a:xfrm>
            <a:off x="4946650" y="4381500"/>
            <a:ext cx="2992239" cy="444500"/>
          </a:xfrm>
          <a:prstGeom prst="rect">
            <a:avLst/>
          </a:prstGeom>
          <a:noFill/>
          <a:ln/>
        </p:spPr>
        <p:txBody>
          <a:bodyPr wrap="square" rtlCol="0" anchor="ctr">
            <a:normAutofit/>
          </a:bodyPr>
          <a:lstStyle/>
          <a:p>
            <a:pPr marL="0" indent="0" algn="l">
              <a:buNone/>
            </a:pPr>
            <a:r>
              <a:rPr lang="en-US" sz="2268" b="1" dirty="0">
                <a:solidFill>
                  <a:srgbClr val="000000"/>
                </a:solidFill>
                <a:latin typeface="Albert Sans" pitchFamily="34" charset="0"/>
                <a:ea typeface="Albert Sans" pitchFamily="34" charset="-122"/>
                <a:cs typeface="Albert Sans" pitchFamily="34" charset="-120"/>
              </a:rPr>
              <a:t>saterdalen.me/mwd </a:t>
            </a:r>
            <a:endParaRPr lang="en-US" sz="226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CDE1D7"/>
        </a:solidFill>
        <a:effectLst/>
      </p:bgPr>
    </p:bg>
    <p:spTree>
      <p:nvGrpSpPr>
        <p:cNvPr id="1" name=""/>
        <p:cNvGrpSpPr/>
        <p:nvPr/>
      </p:nvGrpSpPr>
      <p:grpSpPr>
        <a:xfrm>
          <a:off x="0" y="0"/>
          <a:ext cx="0" cy="0"/>
          <a:chOff x="0" y="0"/>
          <a:chExt cx="0" cy="0"/>
        </a:xfrm>
      </p:grpSpPr>
      <p:sp>
        <p:nvSpPr>
          <p:cNvPr id="3" name="Text 0"/>
          <p:cNvSpPr/>
          <p:nvPr/>
        </p:nvSpPr>
        <p:spPr>
          <a:xfrm>
            <a:off x="749300" y="1218307"/>
            <a:ext cx="1705967"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ADHD</a:t>
            </a:r>
            <a:endParaRPr lang="en-US" sz="3919" dirty="0"/>
          </a:p>
        </p:txBody>
      </p:sp>
      <p:sp>
        <p:nvSpPr>
          <p:cNvPr id="4" name="Text 1"/>
          <p:cNvSpPr/>
          <p:nvPr/>
        </p:nvSpPr>
        <p:spPr>
          <a:xfrm>
            <a:off x="749300" y="2219325"/>
            <a:ext cx="5075634"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Toxic Productivity</a:t>
            </a:r>
            <a:endParaRPr lang="en-US" sz="3919" dirty="0"/>
          </a:p>
        </p:txBody>
      </p:sp>
      <p:sp>
        <p:nvSpPr>
          <p:cNvPr id="5" name="Text 2"/>
          <p:cNvSpPr/>
          <p:nvPr/>
        </p:nvSpPr>
        <p:spPr>
          <a:xfrm>
            <a:off x="749300" y="3220343"/>
            <a:ext cx="1071860" cy="704850"/>
          </a:xfrm>
          <a:prstGeom prst="rect">
            <a:avLst/>
          </a:prstGeom>
          <a:noFill/>
          <a:ln/>
        </p:spPr>
        <p:txBody>
          <a:bodyPr wrap="square" rtlCol="0" anchor="ctr">
            <a:normAutofit/>
          </a:bodyPr>
          <a:lstStyle/>
          <a:p>
            <a:pPr marL="0" indent="0" algn="l">
              <a:buNone/>
            </a:pPr>
            <a:r>
              <a:rPr lang="en-US" sz="3919" b="1" dirty="0">
                <a:solidFill>
                  <a:srgbClr val="000000"/>
                </a:solidFill>
                <a:latin typeface="Albert Sans" pitchFamily="34" charset="0"/>
                <a:ea typeface="Albert Sans" pitchFamily="34" charset="-122"/>
                <a:cs typeface="Albert Sans" pitchFamily="34" charset="-120"/>
              </a:rPr>
              <a:t>You</a:t>
            </a:r>
            <a:endParaRPr lang="en-US" sz="391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CCDFD7"/>
        </a:solidFill>
        <a:effectLst/>
      </p:bgPr>
    </p:bg>
    <p:spTree>
      <p:nvGrpSpPr>
        <p:cNvPr id="1" name=""/>
        <p:cNvGrpSpPr/>
        <p:nvPr/>
      </p:nvGrpSpPr>
      <p:grpSpPr>
        <a:xfrm>
          <a:off x="0" y="0"/>
          <a:ext cx="0" cy="0"/>
          <a:chOff x="0" y="0"/>
          <a:chExt cx="0" cy="0"/>
        </a:xfrm>
      </p:grpSpPr>
      <p:sp>
        <p:nvSpPr>
          <p:cNvPr id="3" name="Text 0"/>
          <p:cNvSpPr/>
          <p:nvPr/>
        </p:nvSpPr>
        <p:spPr>
          <a:xfrm>
            <a:off x="1043781" y="1200150"/>
            <a:ext cx="7350919" cy="2286000"/>
          </a:xfrm>
          <a:prstGeom prst="rect">
            <a:avLst/>
          </a:prstGeom>
          <a:noFill/>
          <a:ln/>
        </p:spPr>
        <p:txBody>
          <a:bodyPr wrap="square" rtlCol="0" anchor="ctr">
            <a:normAutofit/>
          </a:bodyPr>
          <a:lstStyle/>
          <a:p>
            <a:pPr marL="0" indent="0" algn="l">
              <a:buNone/>
            </a:pPr>
            <a:r>
              <a:rPr lang="en-US" sz="2338" b="1" i="1" dirty="0">
                <a:solidFill>
                  <a:srgbClr val="000000"/>
                </a:solidFill>
                <a:latin typeface="Albert Sans" pitchFamily="34" charset="0"/>
                <a:ea typeface="Albert Sans" pitchFamily="34" charset="-122"/>
                <a:cs typeface="Albert Sans" pitchFamily="34" charset="-120"/>
              </a:rPr>
              <a:t>Adult attention-deficit/hyperactivity disorder (ADHD) is a mental health disorder that includes a combination of persistent problems, such as difficulty paying attention, hyperactivity and impulsive behavior.</a:t>
            </a:r>
            <a:endParaRPr lang="en-US" sz="2338" dirty="0"/>
          </a:p>
        </p:txBody>
      </p:sp>
      <p:sp>
        <p:nvSpPr>
          <p:cNvPr id="4" name="Text 1"/>
          <p:cNvSpPr/>
          <p:nvPr/>
        </p:nvSpPr>
        <p:spPr>
          <a:xfrm>
            <a:off x="1043781" y="3486150"/>
            <a:ext cx="7350919" cy="457200"/>
          </a:xfrm>
          <a:prstGeom prst="rect">
            <a:avLst/>
          </a:prstGeom>
          <a:noFill/>
          <a:ln/>
        </p:spPr>
        <p:txBody>
          <a:bodyPr wrap="square" rtlCol="0" anchor="ctr">
            <a:normAutofit/>
          </a:bodyPr>
          <a:lstStyle/>
          <a:p>
            <a:pPr marL="0" indent="0" algn="l">
              <a:buNone/>
            </a:pPr>
            <a:r>
              <a:rPr lang="en-US" sz="2338" b="1" i="1" dirty="0">
                <a:solidFill>
                  <a:srgbClr val="000000"/>
                </a:solidFill>
                <a:latin typeface="Albert Sans" pitchFamily="34" charset="0"/>
                <a:ea typeface="Albert Sans" pitchFamily="34" charset="-122"/>
                <a:cs typeface="Albert Sans" pitchFamily="34" charset="-120"/>
              </a:rPr>
              <a:t>— Mayo Clinic</a:t>
            </a:r>
            <a:endParaRPr lang="en-US" sz="233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CADCD7"/>
        </a:solidFill>
        <a:effectLst/>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huberman.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572000" cy="5143500"/>
          </a:xfrm>
          <a:prstGeom prst="rect">
            <a:avLst/>
          </a:prstGeom>
        </p:spPr>
      </p:pic>
      <p:sp>
        <p:nvSpPr>
          <p:cNvPr id="4" name="Text 0"/>
          <p:cNvSpPr/>
          <p:nvPr/>
        </p:nvSpPr>
        <p:spPr>
          <a:xfrm>
            <a:off x="5232400" y="1238250"/>
            <a:ext cx="3536950" cy="2222500"/>
          </a:xfrm>
          <a:prstGeom prst="rect">
            <a:avLst/>
          </a:prstGeom>
          <a:noFill/>
          <a:ln/>
        </p:spPr>
        <p:txBody>
          <a:bodyPr wrap="square" rtlCol="0" anchor="ctr">
            <a:normAutofit/>
          </a:bodyPr>
          <a:lstStyle/>
          <a:p>
            <a:pPr marL="0" indent="0" algn="l">
              <a:buNone/>
            </a:pPr>
            <a:r>
              <a:rPr lang="en-US" sz="2268" b="1" i="1" dirty="0">
                <a:solidFill>
                  <a:srgbClr val="000000"/>
                </a:solidFill>
                <a:latin typeface="Albert Sans" pitchFamily="34" charset="0"/>
                <a:ea typeface="Albert Sans" pitchFamily="34" charset="-122"/>
                <a:cs typeface="Albert Sans" pitchFamily="34" charset="-120"/>
              </a:rPr>
              <a:t>The prefrontal cortex is the orchestra conductor that says "shh" or "not right now". </a:t>
            </a:r>
            <a:endParaRPr lang="en-US" sz="2268" dirty="0"/>
          </a:p>
        </p:txBody>
      </p:sp>
      <p:sp>
        <p:nvSpPr>
          <p:cNvPr id="5" name="Text 1"/>
          <p:cNvSpPr/>
          <p:nvPr/>
        </p:nvSpPr>
        <p:spPr>
          <a:xfrm>
            <a:off x="5232400" y="3460750"/>
            <a:ext cx="3536950" cy="444500"/>
          </a:xfrm>
          <a:prstGeom prst="rect">
            <a:avLst/>
          </a:prstGeom>
          <a:noFill/>
          <a:ln/>
        </p:spPr>
        <p:txBody>
          <a:bodyPr wrap="square" rtlCol="0" anchor="ctr">
            <a:normAutofit/>
          </a:bodyPr>
          <a:lstStyle/>
          <a:p>
            <a:pPr marL="0" indent="0" algn="l">
              <a:buNone/>
            </a:pPr>
            <a:r>
              <a:rPr lang="en-US" sz="2268" b="1" i="1" dirty="0">
                <a:solidFill>
                  <a:srgbClr val="000000"/>
                </a:solidFill>
                <a:latin typeface="Albert Sans" pitchFamily="34" charset="0"/>
                <a:ea typeface="Albert Sans" pitchFamily="34" charset="-122"/>
                <a:cs typeface="Albert Sans" pitchFamily="34" charset="-120"/>
              </a:rPr>
              <a:t>— Andrew Huberman</a:t>
            </a:r>
            <a:endParaRPr lang="en-US" sz="226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C9DAD7"/>
        </a:solidFill>
        <a:effectLst/>
      </p:bgPr>
    </p:bg>
    <p:spTree>
      <p:nvGrpSpPr>
        <p:cNvPr id="1" name=""/>
        <p:cNvGrpSpPr/>
        <p:nvPr/>
      </p:nvGrpSpPr>
      <p:grpSpPr>
        <a:xfrm>
          <a:off x="0" y="0"/>
          <a:ext cx="0" cy="0"/>
          <a:chOff x="0" y="0"/>
          <a:chExt cx="0" cy="0"/>
        </a:xfrm>
      </p:grpSpPr>
      <p:sp>
        <p:nvSpPr>
          <p:cNvPr id="3" name="Text 0"/>
          <p:cNvSpPr/>
          <p:nvPr/>
        </p:nvSpPr>
        <p:spPr>
          <a:xfrm>
            <a:off x="3226594" y="1752600"/>
            <a:ext cx="2690713" cy="704850"/>
          </a:xfrm>
          <a:prstGeom prst="rect">
            <a:avLst/>
          </a:prstGeom>
          <a:noFill/>
          <a:ln/>
        </p:spPr>
        <p:txBody>
          <a:bodyPr wrap="square" rtlCol="0" anchor="ctr">
            <a:normAutofit/>
          </a:bodyPr>
          <a:lstStyle/>
          <a:p>
            <a:pPr marL="0" indent="0" algn="ctr">
              <a:buNone/>
            </a:pPr>
            <a:r>
              <a:rPr lang="en-US" sz="3919" b="1" dirty="0">
                <a:solidFill>
                  <a:srgbClr val="000000"/>
                </a:solidFill>
                <a:latin typeface="Albert Sans" pitchFamily="34" charset="0"/>
                <a:ea typeface="Albert Sans" pitchFamily="34" charset="-122"/>
                <a:cs typeface="Albert Sans" pitchFamily="34" charset="-120"/>
              </a:rPr>
              <a:t>Symptom</a:t>
            </a:r>
            <a:endParaRPr lang="en-US" sz="3919" dirty="0"/>
          </a:p>
        </p:txBody>
      </p:sp>
      <p:sp>
        <p:nvSpPr>
          <p:cNvPr id="4" name="Text 1"/>
          <p:cNvSpPr/>
          <p:nvPr/>
        </p:nvSpPr>
        <p:spPr>
          <a:xfrm>
            <a:off x="1435100" y="2457450"/>
            <a:ext cx="6273800"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Time Blindness</a:t>
            </a:r>
            <a:endParaRPr lang="en-US" sz="564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CADAD8"/>
        </a:solidFill>
        <a:effectLst/>
      </p:bgPr>
    </p:bg>
    <p:spTree>
      <p:nvGrpSpPr>
        <p:cNvPr id="1" name=""/>
        <p:cNvGrpSpPr/>
        <p:nvPr/>
      </p:nvGrpSpPr>
      <p:grpSpPr>
        <a:xfrm>
          <a:off x="0" y="0"/>
          <a:ext cx="0" cy="0"/>
          <a:chOff x="0" y="0"/>
          <a:chExt cx="0" cy="0"/>
        </a:xfrm>
      </p:grpSpPr>
      <p:sp>
        <p:nvSpPr>
          <p:cNvPr id="3" name="Text 0"/>
          <p:cNvSpPr/>
          <p:nvPr/>
        </p:nvSpPr>
        <p:spPr>
          <a:xfrm>
            <a:off x="3226594" y="1752600"/>
            <a:ext cx="2690713" cy="704850"/>
          </a:xfrm>
          <a:prstGeom prst="rect">
            <a:avLst/>
          </a:prstGeom>
          <a:noFill/>
          <a:ln/>
        </p:spPr>
        <p:txBody>
          <a:bodyPr wrap="square" rtlCol="0" anchor="ctr">
            <a:normAutofit/>
          </a:bodyPr>
          <a:lstStyle/>
          <a:p>
            <a:pPr marL="0" indent="0" algn="ctr">
              <a:buNone/>
            </a:pPr>
            <a:r>
              <a:rPr lang="en-US" sz="3919" b="1" dirty="0">
                <a:solidFill>
                  <a:srgbClr val="000000"/>
                </a:solidFill>
                <a:latin typeface="Albert Sans" pitchFamily="34" charset="0"/>
                <a:ea typeface="Albert Sans" pitchFamily="34" charset="-122"/>
                <a:cs typeface="Albert Sans" pitchFamily="34" charset="-120"/>
              </a:rPr>
              <a:t>Symptom</a:t>
            </a:r>
            <a:endParaRPr lang="en-US" sz="3919" dirty="0"/>
          </a:p>
        </p:txBody>
      </p:sp>
      <p:sp>
        <p:nvSpPr>
          <p:cNvPr id="4" name="Text 1"/>
          <p:cNvSpPr/>
          <p:nvPr/>
        </p:nvSpPr>
        <p:spPr>
          <a:xfrm>
            <a:off x="1876723" y="2457450"/>
            <a:ext cx="5390455"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Distractibility</a:t>
            </a:r>
            <a:endParaRPr lang="en-US" sz="564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CBD9D9"/>
        </a:solidFill>
        <a:effectLst/>
      </p:bgPr>
    </p:bg>
    <p:spTree>
      <p:nvGrpSpPr>
        <p:cNvPr id="1" name=""/>
        <p:cNvGrpSpPr/>
        <p:nvPr/>
      </p:nvGrpSpPr>
      <p:grpSpPr>
        <a:xfrm>
          <a:off x="0" y="0"/>
          <a:ext cx="0" cy="0"/>
          <a:chOff x="0" y="0"/>
          <a:chExt cx="0" cy="0"/>
        </a:xfrm>
      </p:grpSpPr>
      <p:sp>
        <p:nvSpPr>
          <p:cNvPr id="3" name="Text 0"/>
          <p:cNvSpPr/>
          <p:nvPr/>
        </p:nvSpPr>
        <p:spPr>
          <a:xfrm>
            <a:off x="3226594" y="1752600"/>
            <a:ext cx="2690713" cy="704850"/>
          </a:xfrm>
          <a:prstGeom prst="rect">
            <a:avLst/>
          </a:prstGeom>
          <a:noFill/>
          <a:ln/>
        </p:spPr>
        <p:txBody>
          <a:bodyPr wrap="square" rtlCol="0" anchor="ctr">
            <a:normAutofit/>
          </a:bodyPr>
          <a:lstStyle/>
          <a:p>
            <a:pPr marL="0" indent="0" algn="ctr">
              <a:buNone/>
            </a:pPr>
            <a:r>
              <a:rPr lang="en-US" sz="3919" b="1" dirty="0">
                <a:solidFill>
                  <a:srgbClr val="000000"/>
                </a:solidFill>
                <a:latin typeface="Albert Sans" pitchFamily="34" charset="0"/>
                <a:ea typeface="Albert Sans" pitchFamily="34" charset="-122"/>
                <a:cs typeface="Albert Sans" pitchFamily="34" charset="-120"/>
              </a:rPr>
              <a:t>Symptom</a:t>
            </a:r>
            <a:endParaRPr lang="en-US" sz="3919" dirty="0"/>
          </a:p>
        </p:txBody>
      </p:sp>
      <p:sp>
        <p:nvSpPr>
          <p:cNvPr id="4" name="Text 1"/>
          <p:cNvSpPr/>
          <p:nvPr/>
        </p:nvSpPr>
        <p:spPr>
          <a:xfrm>
            <a:off x="2231330" y="2457450"/>
            <a:ext cx="4681240" cy="933450"/>
          </a:xfrm>
          <a:prstGeom prst="rect">
            <a:avLst/>
          </a:prstGeom>
          <a:noFill/>
          <a:ln/>
        </p:spPr>
        <p:txBody>
          <a:bodyPr wrap="square" rtlCol="0" anchor="ctr">
            <a:normAutofit lnSpcReduction="10000"/>
          </a:bodyPr>
          <a:lstStyle/>
          <a:p>
            <a:pPr marL="0" indent="0" algn="ctr">
              <a:buNone/>
            </a:pPr>
            <a:r>
              <a:rPr lang="en-US" sz="5643" b="1" dirty="0">
                <a:solidFill>
                  <a:srgbClr val="000000"/>
                </a:solidFill>
                <a:latin typeface="Albert Sans" pitchFamily="34" charset="0"/>
                <a:ea typeface="Albert Sans" pitchFamily="34" charset="-122"/>
                <a:cs typeface="Albert Sans" pitchFamily="34" charset="-120"/>
              </a:rPr>
              <a:t>Hyperfocus</a:t>
            </a:r>
            <a:endParaRPr lang="en-US" sz="564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955</Words>
  <Application>Microsoft Macintosh PowerPoint</Application>
  <PresentationFormat>On-screen Show (16:9)</PresentationFormat>
  <Paragraphs>114</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Albert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Josh Saterdalen</cp:lastModifiedBy>
  <cp:revision>2</cp:revision>
  <dcterms:created xsi:type="dcterms:W3CDTF">2023-08-18T16:03:42Z</dcterms:created>
  <dcterms:modified xsi:type="dcterms:W3CDTF">2023-08-18T16:10:41Z</dcterms:modified>
</cp:coreProperties>
</file>