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notesMasterIdLst>
    <p:notesMasterId r:id="rId4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3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3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3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3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this backdoor different than the backdoor used by Sam and Frodo to sneak into Mordor, in order to destroy the one ring, while being led by Gollum, who was secretly leading them into the lair of Shelob the spider, in order for her to kill Sam and Frodo so Gollum could take the one ring for himself, is that my backdoors have less bugs in them. &lt;/p&gt;
&lt;p&gt;Alternatively this session is called: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custom setting with a type of hierarchy. add checkboxes for each thing you want to bypass. &amp;quot;all account triggers&amp;quot; or &amp;quot;sales opportunity stage automation&amp;quot;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users or profiles. system admins, data loaders, integration users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flows with a check for this custom setting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 recording of someone using a bypass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footage of Bilbo Baggins bypassing your triggers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LinkedIn I promised LotR references during this talk. I don't know why I did that. So, here we go.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use custom perms for this. reference in VR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we get into ignoring validation rules on-demand. &lt;/p&gt;
&lt;p&gt;time stamp on records. check within VR. add to automation. add to integration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say that Theoden is the validation rule in this scenario, telling users they have no power.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variations of this floating around. credit Jen Lee for this specific setup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pitch jetstream because it's amazing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naming things well is useful when building these patterns. being consistent helps you and whoever comes after you</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codes like this to keep track of your rules when you, users, and automations get VR errors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 flag custom metadata can be used to enable/disable specific business processes system-wide. Could be used as a toggle for all Apex triggers, all flows, etc. Disable all automated Sales emails temporarily. &lt;/p&gt;
&lt;p&gt;Implement with custom settings, like above, to give a new feature you're working on to only certain users or profiles.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bypassing other automations within trigger/flow transactions is hard. weird workarounds. could use the timestamp switch and check for that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analogies are really breaking apart here. don't reinvent the wheel. let others carry the load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that I really like is the trigger actions framework, by Mitch Spano.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bypass globally, bypass per user, bypass based on custom permissions. pretty robust tool when you have an advanced use case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that we're all just making it up as we go along. no one has learned it all, we all have something to learn from others.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Rules, record-triggered Flows, and Apex Triggers are essential tools for maintaining data cleanliness and automating business processes. While great for our users, these tools can get in the way of data loads, integrations, and record maintenance.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Bypassing on a user/profile basis &lt;/p&gt;
&lt;p&gt;&lt;mark&gt;ask for show of hands on data loads&lt;/mark&gt;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FAULT_LAYOUT">
    <p:bg>
      <p:bgPr>
        <a:solidFill>
          <a:srgbClr val="6E9075"/>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28-1.png"/><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Slide-30-image-1.png"/><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image-32-1.png"/><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image" Target="../media/image-35-1.png"/><Relationship Id="rId2" Type="http://schemas.openxmlformats.org/officeDocument/2006/relationships/slideLayout" Target="../slideLayouts/slideLayout2.xml"/><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image" Target="../media/image-37-1.png"/><Relationship Id="rId2" Type="http://schemas.openxmlformats.org/officeDocument/2006/relationships/image" Target="../media/image-37-2.png"/><Relationship Id="rId3" Type="http://schemas.openxmlformats.org/officeDocument/2006/relationships/slideLayout" Target="../slideLayouts/slideLayout2.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image" Target="../media/image-4-1.jpg"/><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image" Target="../media/image-40-1.png"/><Relationship Id="rId2" Type="http://schemas.openxmlformats.org/officeDocument/2006/relationships/image" Target="../media/image-40-2.png"/><Relationship Id="rId3" Type="http://schemas.openxmlformats.org/officeDocument/2006/relationships/slideLayout" Target="../slideLayouts/slideLayout2.xml"/><Relationship Id="rId4"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image" Target="../media/image-5-1.jp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6E9075"/>
        </a:solidFill>
      </p:bgPr>
    </p:bg>
    <p:spTree>
      <p:nvGrpSpPr>
        <p:cNvPr id="1" name=""/>
        <p:cNvGrpSpPr/>
        <p:nvPr/>
      </p:nvGrpSpPr>
      <p:grpSpPr>
        <a:xfrm>
          <a:off x="0" y="0"/>
          <a:ext cx="0" cy="0"/>
          <a:chOff x="0" y="0"/>
          <a:chExt cx="0" cy="0"/>
        </a:xfrm>
      </p:grpSpPr>
      <p:sp>
        <p:nvSpPr>
          <p:cNvPr id="3" name="Text 0"/>
          <p:cNvSpPr/>
          <p:nvPr/>
        </p:nvSpPr>
        <p:spPr>
          <a:xfrm>
            <a:off x="749300" y="1273572"/>
            <a:ext cx="7645400" cy="2044700"/>
          </a:xfrm>
          <a:prstGeom prst="rect">
            <a:avLst/>
          </a:prstGeom>
          <a:noFill/>
          <a:ln/>
        </p:spPr>
        <p:txBody>
          <a:bodyPr wrap="square" rtlCol="0" anchor="ctr">
            <a:normAutofit/>
          </a:bodyPr>
          <a:lstStyle/>
          <a:p>
            <a:pPr algn="l" indent="0" marL="0">
              <a:buNone/>
            </a:pPr>
            <a:r>
              <a:rPr lang="en-US" sz="6772" b="1" dirty="0">
                <a:solidFill>
                  <a:srgbClr val="FFFFFF"/>
                </a:solidFill>
                <a:latin typeface="Albert Sans" pitchFamily="34" charset="0"/>
                <a:ea typeface="Albert Sans" pitchFamily="34" charset="-122"/>
                <a:cs typeface="Albert Sans" pitchFamily="34" charset="-120"/>
              </a:rPr>
              <a:t>Building a Backdoor</a:t>
            </a:r>
            <a:endParaRPr lang="en-US" sz="6772" dirty="0"/>
          </a:p>
        </p:txBody>
      </p:sp>
      <p:sp>
        <p:nvSpPr>
          <p:cNvPr id="4" name="Text 1"/>
          <p:cNvSpPr/>
          <p:nvPr/>
        </p:nvSpPr>
        <p:spPr>
          <a:xfrm>
            <a:off x="749300" y="3441700"/>
            <a:ext cx="7645400" cy="1066800"/>
          </a:xfrm>
          <a:prstGeom prst="rect">
            <a:avLst/>
          </a:prstGeom>
          <a:noFill/>
          <a:ln/>
        </p:spPr>
        <p:txBody>
          <a:bodyPr wrap="square" rtlCol="0" anchor="ctr">
            <a:normAutofit/>
          </a:bodyPr>
          <a:lstStyle/>
          <a:p>
            <a:pPr algn="l" indent="0" marL="0">
              <a:buNone/>
            </a:pPr>
            <a:r>
              <a:rPr lang="en-US" sz="2722" b="1" dirty="0">
                <a:solidFill>
                  <a:srgbClr val="FFFFFF"/>
                </a:solidFill>
                <a:latin typeface="Albert Sans" pitchFamily="34" charset="0"/>
                <a:ea typeface="Albert Sans" pitchFamily="34" charset="-122"/>
                <a:cs typeface="Albert Sans" pitchFamily="34" charset="-120"/>
              </a:rPr>
              <a:t>Strategies for Bypassing Validation Rules, Flows, and Triggers</a:t>
            </a:r>
            <a:endParaRPr lang="en-US" sz="272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6B898A"/>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Clipboard_3.png">    </p:cNvPr>
          <p:cNvPicPr>
            <a:picLocks noChangeAspect="1"/>
          </p:cNvPicPr>
          <p:nvPr/>
        </p:nvPicPr>
        <p:blipFill>
          <a:blip r:embed="rId1"/>
          <a:srcRect l="0" r="0" t="-36594" b="-36594"/>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6A838A"/>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Clipboard_4.png">    </p:cNvPr>
          <p:cNvPicPr>
            <a:picLocks noChangeAspect="1"/>
          </p:cNvPicPr>
          <p:nvPr/>
        </p:nvPicPr>
        <p:blipFill>
          <a:blip r:embed="rId1"/>
          <a:srcRect l="0" r="0" t="-25725" b="-25725"/>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687E89"/>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bypasses02.png">    </p:cNvPr>
          <p:cNvPicPr>
            <a:picLocks noChangeAspect="1"/>
          </p:cNvPicPr>
          <p:nvPr/>
        </p:nvPicPr>
        <p:blipFill>
          <a:blip r:embed="rId1"/>
          <a:srcRect l="0" r="0" t="1786" b="1786"/>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677889"/>
        </a:solidFill>
      </p:bgPr>
    </p:bg>
    <p:spTree>
      <p:nvGrpSpPr>
        <p:cNvPr id="1" name=""/>
        <p:cNvGrpSpPr/>
        <p:nvPr/>
      </p:nvGrpSpPr>
      <p:grpSpPr>
        <a:xfrm>
          <a:off x="0" y="0"/>
          <a:ext cx="0" cy="0"/>
          <a:chOff x="0" y="0"/>
          <a:chExt cx="0" cy="0"/>
        </a:xfrm>
      </p:grpSpPr>
      <p:sp>
        <p:nvSpPr>
          <p:cNvPr id="3" name="Text 0"/>
          <p:cNvSpPr/>
          <p:nvPr/>
        </p:nvSpPr>
        <p:spPr>
          <a:xfrm>
            <a:off x="749300" y="635000"/>
            <a:ext cx="6826548" cy="704850"/>
          </a:xfrm>
          <a:prstGeom prst="rect">
            <a:avLst/>
          </a:prstGeom>
          <a:noFill/>
          <a:ln/>
        </p:spPr>
        <p:txBody>
          <a:bodyPr wrap="square" rtlCol="0" anchor="ctr">
            <a:normAutofit/>
          </a:bodyPr>
          <a:lstStyle/>
          <a:p>
            <a:pPr algn="l" indent="0" marL="0">
              <a:buNone/>
            </a:pPr>
            <a:r>
              <a:rPr lang="en-US" sz="3919" b="1" dirty="0">
                <a:solidFill>
                  <a:srgbClr val="FFFFFF"/>
                </a:solidFill>
                <a:latin typeface="Albert Sans" pitchFamily="34" charset="0"/>
                <a:ea typeface="Albert Sans" pitchFamily="34" charset="-122"/>
                <a:cs typeface="Albert Sans" pitchFamily="34" charset="-120"/>
              </a:rPr>
              <a:t>Validation Rule Example</a:t>
            </a:r>
            <a:endParaRPr lang="en-US" sz="3919" dirty="0"/>
          </a:p>
        </p:txBody>
      </p:sp>
      <p:sp>
        <p:nvSpPr>
          <p:cNvPr id="4" name="Text 1"/>
          <p:cNvSpPr/>
          <p:nvPr/>
        </p:nvSpPr>
        <p:spPr>
          <a:xfrm>
            <a:off x="749300" y="1636018"/>
            <a:ext cx="1604863" cy="533400"/>
          </a:xfrm>
          <a:prstGeom prst="rect">
            <a:avLst/>
          </a:prstGeom>
          <a:noFill/>
          <a:ln/>
        </p:spPr>
        <p:txBody>
          <a:bodyPr wrap="square" rtlCol="0" anchor="ctr">
            <a:normAutofit/>
          </a:bodyPr>
          <a:lstStyle/>
          <a:p>
            <a:pPr algn="l" indent="0" marL="0">
              <a:buNone/>
            </a:pPr>
            <a:r>
              <a:rPr lang="en-US" sz="2722" b="1" dirty="0">
                <a:solidFill>
                  <a:srgbClr val="FFFFFF"/>
                </a:solidFill>
                <a:latin typeface="Albert Sans" pitchFamily="34" charset="0"/>
                <a:ea typeface="Albert Sans" pitchFamily="34" charset="-122"/>
                <a:cs typeface="Albert Sans" pitchFamily="34" charset="-120"/>
              </a:rPr>
              <a:t>✅ Good</a:t>
            </a:r>
            <a:endParaRPr lang="en-US" sz="2722" dirty="0"/>
          </a:p>
        </p:txBody>
      </p:sp>
      <p:sp>
        <p:nvSpPr>
          <p:cNvPr id="5" name="Text 2"/>
          <p:cNvSpPr/>
          <p:nvPr/>
        </p:nvSpPr>
        <p:spPr>
          <a:xfrm>
            <a:off x="749300" y="2375098"/>
            <a:ext cx="7645400" cy="1087438"/>
          </a:xfrm>
          <a:prstGeom prst="roundRect">
            <a:avLst>
              <a:gd name="adj" fmla="val 2336"/>
            </a:avLst>
          </a:prstGeom>
          <a:solidFill>
            <a:srgbClr val="000000">
              <a:alpha val="40000"/>
            </a:srgbClr>
          </a:solidFill>
          <a:ln/>
        </p:spPr>
        <p:txBody>
          <a:bodyPr wrap="square" rtlCol="0" anchor="ctr">
            <a:normAutofit/>
          </a:bodyPr>
          <a:lstStyle/>
          <a:p>
            <a:pPr algn="l" indent="0" marL="0">
              <a:buNone/>
            </a:pPr>
            <a:r>
              <a:rPr lang="en-US" sz="1985" b="1" dirty="0">
                <a:solidFill>
                  <a:srgbClr val="FFFFFF"/>
                </a:solidFill>
                <a:latin typeface="Courier New" pitchFamily="34" charset="0"/>
                <a:ea typeface="Courier New" pitchFamily="34" charset="-122"/>
                <a:cs typeface="Courier New" pitchFamily="34" charset="-120"/>
              </a:rPr>
              <a:t>!</a:t>
            </a:r>
            <a:pPr algn="l" indent="0" marL="0">
              <a:buNone/>
            </a:pPr>
            <a:r>
              <a:rPr lang="en-US" sz="1985" b="1" dirty="0">
                <a:solidFill>
                  <a:srgbClr val="77B5E3"/>
                </a:solidFill>
                <a:latin typeface="Courier New" pitchFamily="34" charset="0"/>
                <a:ea typeface="Courier New" pitchFamily="34" charset="-122"/>
                <a:cs typeface="Courier New" pitchFamily="34" charset="-120"/>
              </a:rPr>
              <a:t>$Setup</a:t>
            </a:r>
            <a:pPr algn="l" indent="0" marL="0">
              <a:buNone/>
            </a:pPr>
            <a:r>
              <a:rPr lang="en-US" sz="1985" b="1" dirty="0">
                <a:solidFill>
                  <a:srgbClr val="EF98A8"/>
                </a:solidFill>
                <a:latin typeface="Courier New" pitchFamily="34" charset="0"/>
                <a:ea typeface="Courier New" pitchFamily="34" charset="-122"/>
                <a:cs typeface="Courier New" pitchFamily="34" charset="-120"/>
              </a:rPr>
              <a:t>.Bypasses__c</a:t>
            </a:r>
            <a:pPr algn="l" indent="0" marL="0">
              <a:buNone/>
            </a:pPr>
            <a:r>
              <a:rPr lang="en-US" sz="1985" b="1" dirty="0">
                <a:solidFill>
                  <a:srgbClr val="EF98A8"/>
                </a:solidFill>
                <a:latin typeface="Courier New" pitchFamily="34" charset="0"/>
                <a:ea typeface="Courier New" pitchFamily="34" charset="-122"/>
                <a:cs typeface="Courier New" pitchFamily="34" charset="-120"/>
              </a:rPr>
              <a:t>.IsBypassVR__c</a:t>
            </a:r>
            <a:pPr algn="l" indent="0" marL="0">
              <a:buNone/>
            </a:pPr>
            <a:r>
              <a:rPr lang="en-US" sz="1985" b="1" dirty="0">
                <a:solidFill>
                  <a:srgbClr val="FFFFFF"/>
                </a:solidFill>
                <a:latin typeface="Courier New" pitchFamily="34" charset="0"/>
                <a:ea typeface="Courier New" pitchFamily="34" charset="-122"/>
                <a:cs typeface="Courier New" pitchFamily="34" charset="-120"/>
              </a:rPr>
              <a:t> &amp;&amp; Name = </a:t>
            </a:r>
            <a:pPr algn="l" indent="0" marL="0">
              <a:buNone/>
            </a:pPr>
            <a:r>
              <a:rPr lang="en-US" sz="1985" b="1" dirty="0">
                <a:solidFill>
                  <a:srgbClr val="A59CC7"/>
                </a:solidFill>
                <a:latin typeface="Courier New" pitchFamily="34" charset="0"/>
                <a:ea typeface="Courier New" pitchFamily="34" charset="-122"/>
                <a:cs typeface="Courier New" pitchFamily="34" charset="-120"/>
              </a:rPr>
              <a:t>"Frodo"</a:t>
            </a:r>
            <a:pPr algn="l" indent="0" marL="0">
              <a:buNone/>
            </a:pPr>
            <a:endParaRPr lang="en-US" sz="198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667289"/>
        </a:solidFill>
      </p:bgPr>
    </p:bg>
    <p:spTree>
      <p:nvGrpSpPr>
        <p:cNvPr id="1" name=""/>
        <p:cNvGrpSpPr/>
        <p:nvPr/>
      </p:nvGrpSpPr>
      <p:grpSpPr>
        <a:xfrm>
          <a:off x="0" y="0"/>
          <a:ext cx="0" cy="0"/>
          <a:chOff x="0" y="0"/>
          <a:chExt cx="0" cy="0"/>
        </a:xfrm>
      </p:grpSpPr>
      <p:sp>
        <p:nvSpPr>
          <p:cNvPr id="3" name="Text 0"/>
          <p:cNvSpPr/>
          <p:nvPr/>
        </p:nvSpPr>
        <p:spPr>
          <a:xfrm>
            <a:off x="749300" y="635000"/>
            <a:ext cx="1307207" cy="533400"/>
          </a:xfrm>
          <a:prstGeom prst="rect">
            <a:avLst/>
          </a:prstGeom>
          <a:noFill/>
          <a:ln/>
        </p:spPr>
        <p:txBody>
          <a:bodyPr wrap="square" rtlCol="0" anchor="ctr">
            <a:normAutofit/>
          </a:bodyPr>
          <a:lstStyle/>
          <a:p>
            <a:pPr algn="l" indent="0" marL="0">
              <a:buNone/>
            </a:pPr>
            <a:r>
              <a:rPr lang="en-US" sz="2722" b="1" dirty="0">
                <a:solidFill>
                  <a:srgbClr val="FFFFFF"/>
                </a:solidFill>
                <a:latin typeface="Albert Sans" pitchFamily="34" charset="0"/>
                <a:ea typeface="Albert Sans" pitchFamily="34" charset="-122"/>
                <a:cs typeface="Albert Sans" pitchFamily="34" charset="-120"/>
              </a:rPr>
              <a:t>🚫 Bad</a:t>
            </a:r>
            <a:endParaRPr lang="en-US" sz="2722" dirty="0"/>
          </a:p>
        </p:txBody>
      </p:sp>
      <p:sp>
        <p:nvSpPr>
          <p:cNvPr id="4" name="Text 1"/>
          <p:cNvSpPr/>
          <p:nvPr/>
        </p:nvSpPr>
        <p:spPr>
          <a:xfrm>
            <a:off x="749300" y="1318419"/>
            <a:ext cx="7645400" cy="1087438"/>
          </a:xfrm>
          <a:prstGeom prst="roundRect">
            <a:avLst>
              <a:gd name="adj" fmla="val 2336"/>
            </a:avLst>
          </a:prstGeom>
          <a:solidFill>
            <a:srgbClr val="000000">
              <a:alpha val="40000"/>
            </a:srgbClr>
          </a:solidFill>
          <a:ln/>
        </p:spPr>
        <p:txBody>
          <a:bodyPr wrap="square" rtlCol="0" anchor="ctr">
            <a:normAutofit/>
          </a:bodyPr>
          <a:lstStyle/>
          <a:p>
            <a:pPr algn="l" indent="0" marL="0">
              <a:buNone/>
            </a:pPr>
            <a:r>
              <a:rPr lang="en-US" sz="1985" b="1" dirty="0">
                <a:solidFill>
                  <a:srgbClr val="77B5E3"/>
                </a:solidFill>
                <a:latin typeface="Courier New" pitchFamily="34" charset="0"/>
                <a:ea typeface="Courier New" pitchFamily="34" charset="-122"/>
                <a:cs typeface="Courier New" pitchFamily="34" charset="-120"/>
              </a:rPr>
              <a:t>$Profile</a:t>
            </a:r>
            <a:pPr algn="l" indent="0" marL="0">
              <a:buNone/>
            </a:pPr>
            <a:r>
              <a:rPr lang="en-US" sz="1985" b="1" dirty="0">
                <a:solidFill>
                  <a:srgbClr val="EF98A8"/>
                </a:solidFill>
                <a:latin typeface="Courier New" pitchFamily="34" charset="0"/>
                <a:ea typeface="Courier New" pitchFamily="34" charset="-122"/>
                <a:cs typeface="Courier New" pitchFamily="34" charset="-120"/>
              </a:rPr>
              <a:t>.id</a:t>
            </a:r>
            <a:pPr algn="l" indent="0" marL="0">
              <a:buNone/>
            </a:pPr>
            <a:r>
              <a:rPr lang="en-US" sz="1985" b="1" dirty="0">
                <a:solidFill>
                  <a:srgbClr val="FFFFFF"/>
                </a:solidFill>
                <a:latin typeface="Courier New" pitchFamily="34" charset="0"/>
                <a:ea typeface="Courier New" pitchFamily="34" charset="-122"/>
                <a:cs typeface="Courier New" pitchFamily="34" charset="-120"/>
              </a:rPr>
              <a:t> &lt;&gt; </a:t>
            </a:r>
            <a:pPr algn="l" indent="0" marL="0">
              <a:buNone/>
            </a:pPr>
            <a:r>
              <a:rPr lang="en-US" sz="1985" b="1" dirty="0">
                <a:solidFill>
                  <a:srgbClr val="A59CC7"/>
                </a:solidFill>
                <a:latin typeface="Courier New" pitchFamily="34" charset="0"/>
                <a:ea typeface="Courier New" pitchFamily="34" charset="-122"/>
                <a:cs typeface="Courier New" pitchFamily="34" charset="-120"/>
              </a:rPr>
              <a:t>'00eo0000000KXdC'</a:t>
            </a:r>
            <a:pPr algn="l" indent="0" marL="0">
              <a:buNone/>
            </a:pPr>
            <a:r>
              <a:rPr lang="en-US" sz="1985" b="1" dirty="0">
                <a:solidFill>
                  <a:srgbClr val="FFFFFF"/>
                </a:solidFill>
                <a:latin typeface="Courier New" pitchFamily="34" charset="0"/>
                <a:ea typeface="Courier New" pitchFamily="34" charset="-122"/>
                <a:cs typeface="Courier New" pitchFamily="34" charset="-120"/>
              </a:rPr>
              <a:t> &amp;&amp; SomeField__c = </a:t>
            </a:r>
            <a:pPr algn="l" indent="0" marL="0">
              <a:buNone/>
            </a:pPr>
            <a:r>
              <a:rPr lang="en-US" sz="1985" b="1" dirty="0">
                <a:solidFill>
                  <a:srgbClr val="A59CC7"/>
                </a:solidFill>
                <a:latin typeface="Courier New" pitchFamily="34" charset="0"/>
                <a:ea typeface="Courier New" pitchFamily="34" charset="-122"/>
                <a:cs typeface="Courier New" pitchFamily="34" charset="-120"/>
              </a:rPr>
              <a:t>"There and Back Again"</a:t>
            </a:r>
            <a:pPr algn="l" indent="0" marL="0">
              <a:buNone/>
            </a:pPr>
            <a:endParaRPr lang="en-US" sz="198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666D86"/>
        </a:solidFill>
      </p:bgPr>
    </p:bg>
    <p:spTree>
      <p:nvGrpSpPr>
        <p:cNvPr id="1" name=""/>
        <p:cNvGrpSpPr/>
        <p:nvPr/>
      </p:nvGrpSpPr>
      <p:grpSpPr>
        <a:xfrm>
          <a:off x="0" y="0"/>
          <a:ext cx="0" cy="0"/>
          <a:chOff x="0" y="0"/>
          <a:chExt cx="0" cy="0"/>
        </a:xfrm>
      </p:grpSpPr>
      <p:sp>
        <p:nvSpPr>
          <p:cNvPr id="3" name="Text 0"/>
          <p:cNvSpPr/>
          <p:nvPr/>
        </p:nvSpPr>
        <p:spPr>
          <a:xfrm>
            <a:off x="749300" y="635000"/>
            <a:ext cx="2316361" cy="533400"/>
          </a:xfrm>
          <a:prstGeom prst="rect">
            <a:avLst/>
          </a:prstGeom>
          <a:noFill/>
          <a:ln/>
        </p:spPr>
        <p:txBody>
          <a:bodyPr wrap="square" rtlCol="0" anchor="ctr">
            <a:normAutofit/>
          </a:bodyPr>
          <a:lstStyle/>
          <a:p>
            <a:pPr algn="l" indent="0" marL="0">
              <a:buNone/>
            </a:pPr>
            <a:r>
              <a:rPr lang="en-US" sz="2722" b="1" dirty="0">
                <a:solidFill>
                  <a:srgbClr val="FFFFFF"/>
                </a:solidFill>
                <a:latin typeface="Albert Sans" pitchFamily="34" charset="0"/>
                <a:ea typeface="Albert Sans" pitchFamily="34" charset="-122"/>
                <a:cs typeface="Albert Sans" pitchFamily="34" charset="-120"/>
              </a:rPr>
              <a:t>🚫 Also Bad</a:t>
            </a:r>
            <a:endParaRPr lang="en-US" sz="2722" dirty="0"/>
          </a:p>
        </p:txBody>
      </p:sp>
      <p:sp>
        <p:nvSpPr>
          <p:cNvPr id="4" name="Text 1"/>
          <p:cNvSpPr/>
          <p:nvPr/>
        </p:nvSpPr>
        <p:spPr>
          <a:xfrm>
            <a:off x="749300" y="1318419"/>
            <a:ext cx="7645400" cy="1087438"/>
          </a:xfrm>
          <a:prstGeom prst="roundRect">
            <a:avLst>
              <a:gd name="adj" fmla="val 2336"/>
            </a:avLst>
          </a:prstGeom>
          <a:solidFill>
            <a:srgbClr val="000000">
              <a:alpha val="40000"/>
            </a:srgbClr>
          </a:solidFill>
          <a:ln/>
        </p:spPr>
        <p:txBody>
          <a:bodyPr wrap="square" rtlCol="0" anchor="ctr">
            <a:normAutofit/>
          </a:bodyPr>
          <a:lstStyle/>
          <a:p>
            <a:pPr algn="l" indent="0" marL="0">
              <a:buNone/>
            </a:pPr>
            <a:r>
              <a:rPr lang="en-US" sz="1985" b="1" dirty="0">
                <a:solidFill>
                  <a:srgbClr val="77B5E3"/>
                </a:solidFill>
                <a:latin typeface="Courier New" pitchFamily="34" charset="0"/>
                <a:ea typeface="Courier New" pitchFamily="34" charset="-122"/>
                <a:cs typeface="Courier New" pitchFamily="34" charset="-120"/>
              </a:rPr>
              <a:t>$Profile</a:t>
            </a:r>
            <a:pPr algn="l" indent="0" marL="0">
              <a:buNone/>
            </a:pPr>
            <a:r>
              <a:rPr lang="en-US" sz="1985" b="1" dirty="0">
                <a:solidFill>
                  <a:srgbClr val="FFFFFF"/>
                </a:solidFill>
                <a:latin typeface="Courier New" pitchFamily="34" charset="0"/>
                <a:ea typeface="Courier New" pitchFamily="34" charset="-122"/>
                <a:cs typeface="Courier New" pitchFamily="34" charset="-120"/>
              </a:rPr>
              <a:t>.</a:t>
            </a:r>
            <a:pPr algn="l" indent="0" marL="0">
              <a:buNone/>
            </a:pPr>
            <a:r>
              <a:rPr lang="en-US" sz="1985" b="1" dirty="0">
                <a:solidFill>
                  <a:srgbClr val="C596C9"/>
                </a:solidFill>
                <a:latin typeface="Courier New" pitchFamily="34" charset="0"/>
                <a:ea typeface="Courier New" pitchFamily="34" charset="-122"/>
                <a:cs typeface="Courier New" pitchFamily="34" charset="-120"/>
              </a:rPr>
              <a:t>Name</a:t>
            </a:r>
            <a:pPr algn="l" indent="0" marL="0">
              <a:buNone/>
            </a:pPr>
            <a:r>
              <a:rPr lang="en-US" sz="1985" b="1" dirty="0">
                <a:solidFill>
                  <a:srgbClr val="FFFFFF"/>
                </a:solidFill>
                <a:latin typeface="Courier New" pitchFamily="34" charset="0"/>
                <a:ea typeface="Courier New" pitchFamily="34" charset="-122"/>
                <a:cs typeface="Courier New" pitchFamily="34" charset="-120"/>
              </a:rPr>
              <a:t> &lt;&gt; </a:t>
            </a:r>
            <a:pPr algn="l" indent="0" marL="0">
              <a:buNone/>
            </a:pPr>
            <a:r>
              <a:rPr lang="en-US" sz="1985" b="1" dirty="0">
                <a:solidFill>
                  <a:srgbClr val="A59CC7"/>
                </a:solidFill>
                <a:latin typeface="Courier New" pitchFamily="34" charset="0"/>
                <a:ea typeface="Courier New" pitchFamily="34" charset="-122"/>
                <a:cs typeface="Courier New" pitchFamily="34" charset="-120"/>
              </a:rPr>
              <a:t>'System Admin'</a:t>
            </a:r>
            <a:pPr algn="l" indent="0" marL="0">
              <a:buNone/>
            </a:pPr>
            <a:r>
              <a:rPr lang="en-US" sz="1985" b="1" dirty="0">
                <a:solidFill>
                  <a:srgbClr val="FFFFFF"/>
                </a:solidFill>
                <a:latin typeface="Courier New" pitchFamily="34" charset="0"/>
                <a:ea typeface="Courier New" pitchFamily="34" charset="-122"/>
                <a:cs typeface="Courier New" pitchFamily="34" charset="-120"/>
              </a:rPr>
              <a:t> &amp;&amp; SomeField__c = </a:t>
            </a:r>
            <a:pPr algn="l" indent="0" marL="0">
              <a:buNone/>
            </a:pPr>
            <a:r>
              <a:rPr lang="en-US" sz="1985" b="1" dirty="0">
                <a:solidFill>
                  <a:srgbClr val="A59CC7"/>
                </a:solidFill>
                <a:latin typeface="Courier New" pitchFamily="34" charset="0"/>
                <a:ea typeface="Courier New" pitchFamily="34" charset="-122"/>
                <a:cs typeface="Courier New" pitchFamily="34" charset="-120"/>
              </a:rPr>
              <a:t>"There and Back Again"</a:t>
            </a:r>
            <a:pPr algn="l" indent="0" marL="0">
              <a:buNone/>
            </a:pPr>
            <a:endParaRPr lang="en-US" sz="198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666883"/>
        </a:solidFill>
      </p:bgPr>
    </p:bg>
    <p:spTree>
      <p:nvGrpSpPr>
        <p:cNvPr id="1" name=""/>
        <p:cNvGrpSpPr/>
        <p:nvPr/>
      </p:nvGrpSpPr>
      <p:grpSpPr>
        <a:xfrm>
          <a:off x="0" y="0"/>
          <a:ext cx="0" cy="0"/>
          <a:chOff x="0" y="0"/>
          <a:chExt cx="0" cy="0"/>
        </a:xfrm>
      </p:grpSpPr>
      <p:sp>
        <p:nvSpPr>
          <p:cNvPr id="3" name="Text 0"/>
          <p:cNvSpPr/>
          <p:nvPr/>
        </p:nvSpPr>
        <p:spPr>
          <a:xfrm>
            <a:off x="749300" y="635000"/>
            <a:ext cx="3938091" cy="704850"/>
          </a:xfrm>
          <a:prstGeom prst="rect">
            <a:avLst/>
          </a:prstGeom>
          <a:noFill/>
          <a:ln/>
        </p:spPr>
        <p:txBody>
          <a:bodyPr wrap="square" rtlCol="0" anchor="ctr">
            <a:normAutofit/>
          </a:bodyPr>
          <a:lstStyle/>
          <a:p>
            <a:pPr algn="l" indent="0" marL="0">
              <a:buNone/>
            </a:pPr>
            <a:r>
              <a:rPr lang="en-US" sz="3919" b="1" dirty="0">
                <a:solidFill>
                  <a:srgbClr val="FFFFFF"/>
                </a:solidFill>
                <a:latin typeface="Albert Sans" pitchFamily="34" charset="0"/>
                <a:ea typeface="Albert Sans" pitchFamily="34" charset="-122"/>
                <a:cs typeface="Albert Sans" pitchFamily="34" charset="-120"/>
              </a:rPr>
              <a:t>Flow Example</a:t>
            </a:r>
            <a:endParaRPr lang="en-US" sz="3919" dirty="0"/>
          </a:p>
        </p:txBody>
      </p:sp>
      <p:pic>
        <p:nvPicPr>
          <p:cNvPr id="4" name="Image 0" descr="iapresenter:///Users/josh/Library/Containers/net.ia.presenter/Data/Library/Application%20Support/PRESENTER_TEMP/af689388fc71ed525685d2686970306f-Unsaved%20iA%20Presenter%20Document/assets/val_flow01.png">    </p:cNvPr>
          <p:cNvPicPr>
            <a:picLocks noChangeAspect="1"/>
          </p:cNvPicPr>
          <p:nvPr/>
        </p:nvPicPr>
        <p:blipFill>
          <a:blip r:embed="rId1"/>
          <a:srcRect l="-15102" r="-15102" t="0" b="0"/>
          <a:stretch/>
        </p:blipFill>
        <p:spPr>
          <a:xfrm>
            <a:off x="749300" y="1511300"/>
            <a:ext cx="7645400" cy="2997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66637F"/>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val_flow02.png">    </p:cNvPr>
          <p:cNvPicPr>
            <a:picLocks noChangeAspect="1"/>
          </p:cNvPicPr>
          <p:nvPr/>
        </p:nvPicPr>
        <p:blipFill>
          <a:blip r:embed="rId1"/>
          <a:srcRect l="-16667" r="-16667" t="0" b="0"/>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665E7B"/>
        </a:solidFill>
      </p:bgPr>
    </p:bg>
    <p:spTree>
      <p:nvGrpSpPr>
        <p:cNvPr id="1" name=""/>
        <p:cNvGrpSpPr/>
        <p:nvPr/>
      </p:nvGrpSpPr>
      <p:grpSpPr>
        <a:xfrm>
          <a:off x="0" y="0"/>
          <a:ext cx="0" cy="0"/>
          <a:chOff x="0" y="0"/>
          <a:chExt cx="0" cy="0"/>
        </a:xfrm>
      </p:grpSpPr>
      <p:sp>
        <p:nvSpPr>
          <p:cNvPr id="3" name="Text 0"/>
          <p:cNvSpPr/>
          <p:nvPr/>
        </p:nvSpPr>
        <p:spPr>
          <a:xfrm>
            <a:off x="749300" y="635000"/>
            <a:ext cx="4037310" cy="704850"/>
          </a:xfrm>
          <a:prstGeom prst="rect">
            <a:avLst/>
          </a:prstGeom>
          <a:noFill/>
          <a:ln/>
        </p:spPr>
        <p:txBody>
          <a:bodyPr wrap="square" rtlCol="0" anchor="ctr">
            <a:normAutofit/>
          </a:bodyPr>
          <a:lstStyle/>
          <a:p>
            <a:pPr algn="l" indent="0" marL="0">
              <a:buNone/>
            </a:pPr>
            <a:r>
              <a:rPr lang="en-US" sz="3919" b="1" dirty="0">
                <a:solidFill>
                  <a:srgbClr val="FFFFFF"/>
                </a:solidFill>
                <a:latin typeface="Albert Sans" pitchFamily="34" charset="0"/>
                <a:ea typeface="Albert Sans" pitchFamily="34" charset="-122"/>
                <a:cs typeface="Albert Sans" pitchFamily="34" charset="-120"/>
              </a:rPr>
              <a:t>Apex Example</a:t>
            </a:r>
            <a:endParaRPr lang="en-US" sz="3919" dirty="0"/>
          </a:p>
        </p:txBody>
      </p:sp>
      <p:pic>
        <p:nvPicPr>
          <p:cNvPr id="4" name="Image 0" descr="iapresenter:///Users/josh/Library/Containers/net.ia.presenter/Data/Library/Application%20Support/PRESENTER_TEMP/af689388fc71ed525685d2686970306f-Unsaved%20iA%20Presenter%20Document/assets/custom_apex.png">    </p:cNvPr>
          <p:cNvPicPr>
            <a:picLocks noChangeAspect="1"/>
          </p:cNvPicPr>
          <p:nvPr/>
        </p:nvPicPr>
        <p:blipFill>
          <a:blip r:embed="rId1"/>
          <a:srcRect l="0" r="0" t="-2270" b="-2270"/>
          <a:stretch/>
        </p:blipFill>
        <p:spPr>
          <a:xfrm>
            <a:off x="749300" y="1511300"/>
            <a:ext cx="7645400" cy="2997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665978"/>
        </a:solidFill>
      </p:bgPr>
    </p:bg>
    <p:spTree>
      <p:nvGrpSpPr>
        <p:cNvPr id="1" name=""/>
        <p:cNvGrpSpPr/>
        <p:nvPr/>
      </p:nvGrpSpPr>
      <p:grpSpPr>
        <a:xfrm>
          <a:off x="0" y="0"/>
          <a:ext cx="0" cy="0"/>
          <a:chOff x="0" y="0"/>
          <a:chExt cx="0" cy="0"/>
        </a:xfrm>
      </p:grpSpPr>
      <p:sp>
        <p:nvSpPr>
          <p:cNvPr id="3" name="Text 0"/>
          <p:cNvSpPr/>
          <p:nvPr/>
        </p:nvSpPr>
        <p:spPr>
          <a:xfrm>
            <a:off x="749300" y="635000"/>
            <a:ext cx="2110780" cy="533400"/>
          </a:xfrm>
          <a:prstGeom prst="rect">
            <a:avLst/>
          </a:prstGeom>
          <a:noFill/>
          <a:ln/>
        </p:spPr>
        <p:txBody>
          <a:bodyPr wrap="square" rtlCol="0" anchor="ctr">
            <a:normAutofit/>
          </a:bodyPr>
          <a:lstStyle/>
          <a:p>
            <a:pPr algn="l" indent="0" marL="0">
              <a:buNone/>
            </a:pPr>
            <a:r>
              <a:rPr lang="en-US" sz="2722" b="1" i="1" dirty="0">
                <a:solidFill>
                  <a:srgbClr val="FFFFFF"/>
                </a:solidFill>
                <a:latin typeface="Albert Sans" pitchFamily="34" charset="0"/>
                <a:ea typeface="Albert Sans" pitchFamily="34" charset="-122"/>
                <a:cs typeface="Albert Sans" pitchFamily="34" charset="-120"/>
              </a:rPr>
              <a:t>clip of Bilbo</a:t>
            </a:r>
            <a:endParaRPr lang="en-US" sz="27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749300" y="1330424"/>
            <a:ext cx="7645400" cy="1866900"/>
          </a:xfrm>
          <a:prstGeom prst="rect">
            <a:avLst/>
          </a:prstGeom>
          <a:noFill/>
          <a:ln/>
        </p:spPr>
        <p:txBody>
          <a:bodyPr wrap="square" rtlCol="0" anchor="ctr">
            <a:normAutofit/>
          </a:bodyPr>
          <a:lstStyle/>
          <a:p>
            <a:pPr algn="ctr" indent="0" marL="0">
              <a:buNone/>
            </a:pPr>
            <a:r>
              <a:rPr lang="en-US" sz="5643" b="1" dirty="0">
                <a:solidFill>
                  <a:srgbClr val="FFFFFF"/>
                </a:solidFill>
                <a:latin typeface="Albert Sans" pitchFamily="34" charset="0"/>
                <a:ea typeface="Albert Sans" pitchFamily="34" charset="-122"/>
                <a:cs typeface="Albert Sans" pitchFamily="34" charset="-120"/>
              </a:rPr>
              <a:t>Slipping Past the Black Gate</a:t>
            </a:r>
            <a:endParaRPr lang="en-US" sz="5643" dirty="0"/>
          </a:p>
        </p:txBody>
      </p:sp>
      <p:sp>
        <p:nvSpPr>
          <p:cNvPr id="4" name="Text 1"/>
          <p:cNvSpPr/>
          <p:nvPr/>
        </p:nvSpPr>
        <p:spPr>
          <a:xfrm>
            <a:off x="2038548" y="3279577"/>
            <a:ext cx="5066903" cy="533400"/>
          </a:xfrm>
          <a:prstGeom prst="rect">
            <a:avLst/>
          </a:prstGeom>
          <a:noFill/>
          <a:ln/>
        </p:spPr>
        <p:txBody>
          <a:bodyPr wrap="square" rtlCol="0" anchor="ctr">
            <a:normAutofit/>
          </a:bodyPr>
          <a:lstStyle/>
          <a:p>
            <a:pPr algn="ctr" indent="0" marL="0">
              <a:buNone/>
            </a:pPr>
            <a:r>
              <a:rPr lang="en-US" sz="2722" b="1" dirty="0">
                <a:solidFill>
                  <a:srgbClr val="FFFFFF"/>
                </a:solidFill>
                <a:latin typeface="Albert Sans" pitchFamily="34" charset="0"/>
                <a:ea typeface="Albert Sans" pitchFamily="34" charset="-122"/>
                <a:cs typeface="Albert Sans" pitchFamily="34" charset="-120"/>
              </a:rPr>
              <a:t>The tunnel to Cirith Ungol</a:t>
            </a:r>
            <a:endParaRPr lang="en-US" sz="27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665474"/>
        </a:solidFill>
      </p:bgPr>
    </p:bg>
    <p:spTree>
      <p:nvGrpSpPr>
        <p:cNvPr id="1" name=""/>
        <p:cNvGrpSpPr/>
        <p:nvPr/>
      </p:nvGrpSpPr>
      <p:grpSpPr>
        <a:xfrm>
          <a:off x="0" y="0"/>
          <a:ext cx="0" cy="0"/>
          <a:chOff x="0" y="0"/>
          <a:chExt cx="0" cy="0"/>
        </a:xfrm>
      </p:grpSpPr>
      <p:sp>
        <p:nvSpPr>
          <p:cNvPr id="3" name="Text 0"/>
          <p:cNvSpPr/>
          <p:nvPr/>
        </p:nvSpPr>
        <p:spPr>
          <a:xfrm>
            <a:off x="749300" y="1932087"/>
            <a:ext cx="5545931" cy="704850"/>
          </a:xfrm>
          <a:prstGeom prst="rect">
            <a:avLst/>
          </a:prstGeom>
          <a:noFill/>
          <a:ln/>
        </p:spPr>
        <p:txBody>
          <a:bodyPr wrap="square" rtlCol="0" anchor="ctr">
            <a:normAutofit/>
          </a:bodyPr>
          <a:lstStyle/>
          <a:p>
            <a:pPr algn="l" indent="0" marL="0">
              <a:buNone/>
            </a:pPr>
            <a:r>
              <a:rPr lang="en-US" sz="3919" b="1" dirty="0">
                <a:solidFill>
                  <a:srgbClr val="FFFFFF"/>
                </a:solidFill>
                <a:latin typeface="Albert Sans" pitchFamily="34" charset="0"/>
                <a:ea typeface="Albert Sans" pitchFamily="34" charset="-122"/>
                <a:cs typeface="Albert Sans" pitchFamily="34" charset="-120"/>
              </a:rPr>
              <a:t>Custom Permission</a:t>
            </a:r>
            <a:endParaRPr lang="en-US" sz="3919" dirty="0"/>
          </a:p>
        </p:txBody>
      </p:sp>
      <p:sp>
        <p:nvSpPr>
          <p:cNvPr id="4" name="Text 1"/>
          <p:cNvSpPr/>
          <p:nvPr/>
        </p:nvSpPr>
        <p:spPr>
          <a:xfrm>
            <a:off x="749300" y="2678013"/>
            <a:ext cx="6491982" cy="533400"/>
          </a:xfrm>
          <a:prstGeom prst="rect">
            <a:avLst/>
          </a:prstGeom>
          <a:noFill/>
          <a:ln/>
        </p:spPr>
        <p:txBody>
          <a:bodyPr wrap="square" rtlCol="0" anchor="ctr">
            <a:normAutofit/>
          </a:bodyPr>
          <a:lstStyle/>
          <a:p>
            <a:pPr algn="l" indent="0" marL="0">
              <a:buNone/>
            </a:pPr>
            <a:r>
              <a:rPr lang="en-US" sz="2722" b="1" dirty="0">
                <a:solidFill>
                  <a:srgbClr val="FFFFFF"/>
                </a:solidFill>
                <a:latin typeface="Albert Sans" pitchFamily="34" charset="0"/>
                <a:ea typeface="Albert Sans" pitchFamily="34" charset="-122"/>
                <a:cs typeface="Albert Sans" pitchFamily="34" charset="-120"/>
              </a:rPr>
              <a:t>Use those fancy Permission Sets</a:t>
            </a:r>
            <a:endParaRPr lang="en-US" sz="2722"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664F71"/>
        </a:solidFill>
      </p:bgPr>
    </p:bg>
    <p:spTree>
      <p:nvGrpSpPr>
        <p:cNvPr id="1" name=""/>
        <p:cNvGrpSpPr/>
        <p:nvPr/>
      </p:nvGrpSpPr>
      <p:grpSpPr>
        <a:xfrm>
          <a:off x="0" y="0"/>
          <a:ext cx="0" cy="0"/>
          <a:chOff x="0" y="0"/>
          <a:chExt cx="0" cy="0"/>
        </a:xfrm>
      </p:grpSpPr>
      <p:sp>
        <p:nvSpPr>
          <p:cNvPr id="3" name="Text 0"/>
          <p:cNvSpPr/>
          <p:nvPr/>
        </p:nvSpPr>
        <p:spPr>
          <a:xfrm>
            <a:off x="749300" y="1330424"/>
            <a:ext cx="7645400" cy="1866900"/>
          </a:xfrm>
          <a:prstGeom prst="rect">
            <a:avLst/>
          </a:prstGeom>
          <a:noFill/>
          <a:ln/>
        </p:spPr>
        <p:txBody>
          <a:bodyPr wrap="square" rtlCol="0" anchor="ctr">
            <a:normAutofit/>
          </a:bodyPr>
          <a:lstStyle/>
          <a:p>
            <a:pPr algn="ctr" indent="0" marL="0">
              <a:buNone/>
            </a:pPr>
            <a:r>
              <a:rPr lang="en-US" sz="5643" b="1" dirty="0">
                <a:solidFill>
                  <a:srgbClr val="FFFFFF"/>
                </a:solidFill>
                <a:latin typeface="Albert Sans" pitchFamily="34" charset="0"/>
                <a:ea typeface="Albert Sans" pitchFamily="34" charset="-122"/>
                <a:cs typeface="Albert Sans" pitchFamily="34" charset="-120"/>
              </a:rPr>
              <a:t>Per Record Validation Bypass</a:t>
            </a:r>
            <a:endParaRPr lang="en-US" sz="5643" dirty="0"/>
          </a:p>
        </p:txBody>
      </p:sp>
      <p:sp>
        <p:nvSpPr>
          <p:cNvPr id="4" name="Text 1"/>
          <p:cNvSpPr/>
          <p:nvPr/>
        </p:nvSpPr>
        <p:spPr>
          <a:xfrm>
            <a:off x="2087265" y="3279577"/>
            <a:ext cx="4969371" cy="533400"/>
          </a:xfrm>
          <a:prstGeom prst="rect">
            <a:avLst/>
          </a:prstGeom>
          <a:noFill/>
          <a:ln/>
        </p:spPr>
        <p:txBody>
          <a:bodyPr wrap="square" rtlCol="0" anchor="ctr">
            <a:normAutofit/>
          </a:bodyPr>
          <a:lstStyle/>
          <a:p>
            <a:pPr algn="ctr" indent="0" marL="0">
              <a:buNone/>
            </a:pPr>
            <a:r>
              <a:rPr lang="en-US" sz="2722" b="1" dirty="0">
                <a:solidFill>
                  <a:srgbClr val="FFFFFF"/>
                </a:solidFill>
                <a:latin typeface="Albert Sans" pitchFamily="34" charset="0"/>
                <a:ea typeface="Albert Sans" pitchFamily="34" charset="-122"/>
                <a:cs typeface="Albert Sans" pitchFamily="34" charset="-120"/>
              </a:rPr>
              <a:t>We are Gandalf the White</a:t>
            </a:r>
            <a:endParaRPr lang="en-US" sz="2722"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674F6F"/>
        </a:solidFill>
      </p:bgPr>
    </p:bg>
    <p:spTree>
      <p:nvGrpSpPr>
        <p:cNvPr id="1" name=""/>
        <p:cNvGrpSpPr/>
        <p:nvPr/>
      </p:nvGrpSpPr>
      <p:grpSpPr>
        <a:xfrm>
          <a:off x="0" y="0"/>
          <a:ext cx="0" cy="0"/>
          <a:chOff x="0" y="0"/>
          <a:chExt cx="0" cy="0"/>
        </a:xfrm>
      </p:grpSpPr>
      <p:sp>
        <p:nvSpPr>
          <p:cNvPr id="3" name="Text 0"/>
          <p:cNvSpPr/>
          <p:nvPr/>
        </p:nvSpPr>
        <p:spPr>
          <a:xfrm>
            <a:off x="749300" y="635000"/>
            <a:ext cx="5186065" cy="533400"/>
          </a:xfrm>
          <a:prstGeom prst="rect">
            <a:avLst/>
          </a:prstGeom>
          <a:noFill/>
          <a:ln/>
        </p:spPr>
        <p:txBody>
          <a:bodyPr wrap="square" rtlCol="0" anchor="ctr">
            <a:normAutofit/>
          </a:bodyPr>
          <a:lstStyle/>
          <a:p>
            <a:pPr algn="l" indent="0" marL="0">
              <a:buNone/>
            </a:pPr>
            <a:r>
              <a:rPr lang="en-US" sz="2722" b="1" i="1" dirty="0">
                <a:solidFill>
                  <a:srgbClr val="FFFFFF"/>
                </a:solidFill>
                <a:latin typeface="Albert Sans" pitchFamily="34" charset="0"/>
                <a:ea typeface="Albert Sans" pitchFamily="34" charset="-122"/>
                <a:cs typeface="Albert Sans" pitchFamily="34" charset="-120"/>
              </a:rPr>
              <a:t>clip of Gandalf and Theoden</a:t>
            </a:r>
            <a:endParaRPr lang="en-US" sz="2722"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694F6D"/>
        </a:solidFill>
      </p:bgPr>
    </p:bg>
    <p:spTree>
      <p:nvGrpSpPr>
        <p:cNvPr id="1" name=""/>
        <p:cNvGrpSpPr/>
        <p:nvPr/>
      </p:nvGrpSpPr>
      <p:grpSpPr>
        <a:xfrm>
          <a:off x="0" y="0"/>
          <a:ext cx="0" cy="0"/>
          <a:chOff x="0" y="0"/>
          <a:chExt cx="0" cy="0"/>
        </a:xfrm>
      </p:grpSpPr>
      <p:sp>
        <p:nvSpPr>
          <p:cNvPr id="3" name="Text 0"/>
          <p:cNvSpPr/>
          <p:nvPr/>
        </p:nvSpPr>
        <p:spPr>
          <a:xfrm>
            <a:off x="749300" y="635000"/>
            <a:ext cx="7182247" cy="596900"/>
          </a:xfrm>
          <a:prstGeom prst="rect">
            <a:avLst/>
          </a:prstGeom>
          <a:noFill/>
          <a:ln/>
        </p:spPr>
        <p:txBody>
          <a:bodyPr wrap="square" rtlCol="0" anchor="ctr">
            <a:normAutofit/>
          </a:bodyPr>
          <a:lstStyle/>
          <a:p>
            <a:pPr algn="l" indent="0" marL="0">
              <a:buNone/>
            </a:pPr>
            <a:r>
              <a:rPr lang="en-US" sz="3186" b="1" dirty="0">
                <a:solidFill>
                  <a:srgbClr val="FFFFFF"/>
                </a:solidFill>
                <a:latin typeface="Albert Sans" pitchFamily="34" charset="0"/>
                <a:ea typeface="Albert Sans" pitchFamily="34" charset="-122"/>
                <a:cs typeface="Albert Sans" pitchFamily="34" charset="-120"/>
              </a:rPr>
              <a:t>AutomationBypassDateTime__c</a:t>
            </a:r>
            <a:endParaRPr lang="en-US" sz="3186" dirty="0"/>
          </a:p>
        </p:txBody>
      </p:sp>
      <p:sp>
        <p:nvSpPr>
          <p:cNvPr id="4" name="Text 1"/>
          <p:cNvSpPr/>
          <p:nvPr/>
        </p:nvSpPr>
        <p:spPr>
          <a:xfrm>
            <a:off x="749300" y="1472704"/>
            <a:ext cx="2468463" cy="431800"/>
          </a:xfrm>
          <a:prstGeom prst="rect">
            <a:avLst/>
          </a:prstGeom>
          <a:noFill/>
          <a:ln/>
        </p:spPr>
        <p:txBody>
          <a:bodyPr wrap="square" rtlCol="0" anchor="ctr">
            <a:normAutofit/>
          </a:bodyPr>
          <a:lstStyle/>
          <a:p>
            <a:pPr algn="l" indent="0" marL="0">
              <a:buNone/>
            </a:pPr>
            <a:r>
              <a:rPr lang="en-US" sz="2213" b="1" dirty="0">
                <a:solidFill>
                  <a:srgbClr val="FFFFFF"/>
                </a:solidFill>
                <a:latin typeface="Albert Sans" pitchFamily="34" charset="0"/>
                <a:ea typeface="Albert Sans" pitchFamily="34" charset="-122"/>
                <a:cs typeface="Albert Sans" pitchFamily="34" charset="-120"/>
              </a:rPr>
              <a:t>- date/time field</a:t>
            </a:r>
            <a:endParaRPr lang="en-US" sz="2213" dirty="0"/>
          </a:p>
        </p:txBody>
      </p:sp>
      <p:sp>
        <p:nvSpPr>
          <p:cNvPr id="5" name="Text 2"/>
          <p:cNvSpPr/>
          <p:nvPr/>
        </p:nvSpPr>
        <p:spPr>
          <a:xfrm>
            <a:off x="749300" y="2071688"/>
            <a:ext cx="6145808" cy="596900"/>
          </a:xfrm>
          <a:prstGeom prst="rect">
            <a:avLst/>
          </a:prstGeom>
          <a:noFill/>
          <a:ln/>
        </p:spPr>
        <p:txBody>
          <a:bodyPr wrap="square" rtlCol="0" anchor="ctr">
            <a:normAutofit/>
          </a:bodyPr>
          <a:lstStyle/>
          <a:p>
            <a:pPr algn="l" indent="0" marL="0">
              <a:buNone/>
            </a:pPr>
            <a:r>
              <a:rPr lang="en-US" sz="3186" b="1" dirty="0">
                <a:solidFill>
                  <a:srgbClr val="FFFFFF"/>
                </a:solidFill>
                <a:latin typeface="Albert Sans" pitchFamily="34" charset="0"/>
                <a:ea typeface="Albert Sans" pitchFamily="34" charset="-122"/>
                <a:cs typeface="Albert Sans" pitchFamily="34" charset="-120"/>
              </a:rPr>
              <a:t>IsAutomationBypassed__c</a:t>
            </a:r>
            <a:endParaRPr lang="en-US" sz="3186" dirty="0"/>
          </a:p>
        </p:txBody>
      </p:sp>
      <p:sp>
        <p:nvSpPr>
          <p:cNvPr id="6" name="Text 3"/>
          <p:cNvSpPr/>
          <p:nvPr/>
        </p:nvSpPr>
        <p:spPr>
          <a:xfrm>
            <a:off x="749300" y="2909391"/>
            <a:ext cx="3179366" cy="431800"/>
          </a:xfrm>
          <a:prstGeom prst="rect">
            <a:avLst/>
          </a:prstGeom>
          <a:noFill/>
          <a:ln/>
        </p:spPr>
        <p:txBody>
          <a:bodyPr wrap="square" rtlCol="0" anchor="ctr">
            <a:normAutofit/>
          </a:bodyPr>
          <a:lstStyle/>
          <a:p>
            <a:pPr algn="l" indent="0" marL="0">
              <a:buNone/>
            </a:pPr>
            <a:r>
              <a:rPr lang="en-US" sz="2213" b="1" dirty="0">
                <a:solidFill>
                  <a:srgbClr val="FFFFFF"/>
                </a:solidFill>
                <a:latin typeface="Albert Sans" pitchFamily="34" charset="0"/>
                <a:ea typeface="Albert Sans" pitchFamily="34" charset="-122"/>
                <a:cs typeface="Albert Sans" pitchFamily="34" charset="-120"/>
              </a:rPr>
              <a:t>- formula, checkbox</a:t>
            </a:r>
            <a:endParaRPr lang="en-US" sz="2213" dirty="0"/>
          </a:p>
        </p:txBody>
      </p:sp>
      <p:sp>
        <p:nvSpPr>
          <p:cNvPr id="7" name="Text 4"/>
          <p:cNvSpPr/>
          <p:nvPr/>
        </p:nvSpPr>
        <p:spPr>
          <a:xfrm>
            <a:off x="749300" y="3508375"/>
            <a:ext cx="7645400" cy="878880"/>
          </a:xfrm>
          <a:prstGeom prst="roundRect">
            <a:avLst>
              <a:gd name="adj" fmla="val 2890"/>
            </a:avLst>
          </a:prstGeom>
          <a:solidFill>
            <a:srgbClr val="000000">
              <a:alpha val="40000"/>
            </a:srgbClr>
          </a:solidFill>
          <a:ln/>
        </p:spPr>
        <p:txBody>
          <a:bodyPr wrap="square" rtlCol="0" anchor="ctr">
            <a:normAutofit/>
          </a:bodyPr>
          <a:lstStyle/>
          <a:p>
            <a:pPr algn="l" indent="0" marL="0">
              <a:buNone/>
            </a:pPr>
            <a:r>
              <a:rPr lang="en-US" sz="1613" b="1" dirty="0">
                <a:solidFill>
                  <a:srgbClr val="77B5E3"/>
                </a:solidFill>
                <a:latin typeface="Courier New" pitchFamily="34" charset="0"/>
                <a:ea typeface="Courier New" pitchFamily="34" charset="-122"/>
                <a:cs typeface="Courier New" pitchFamily="34" charset="-120"/>
              </a:rPr>
              <a:t>AutomationBypassDateTime__c</a:t>
            </a:r>
            <a:pPr algn="l" indent="0" marL="0">
              <a:buNone/>
            </a:pPr>
            <a:r>
              <a:rPr lang="en-US" sz="1613" b="1" dirty="0">
                <a:solidFill>
                  <a:srgbClr val="FFFFFF"/>
                </a:solidFill>
                <a:latin typeface="Courier New" pitchFamily="34" charset="0"/>
                <a:ea typeface="Courier New" pitchFamily="34" charset="-122"/>
                <a:cs typeface="Courier New" pitchFamily="34" charset="-120"/>
              </a:rPr>
              <a:t> &gt; NOW() – </a:t>
            </a:r>
            <a:pPr algn="l" indent="0" marL="0">
              <a:buNone/>
            </a:pPr>
            <a:r>
              <a:rPr lang="en-US" sz="1613" b="1" dirty="0">
                <a:solidFill>
                  <a:srgbClr val="E8D670"/>
                </a:solidFill>
                <a:latin typeface="Courier New" pitchFamily="34" charset="0"/>
                <a:ea typeface="Courier New" pitchFamily="34" charset="-122"/>
                <a:cs typeface="Courier New" pitchFamily="34" charset="-120"/>
              </a:rPr>
              <a:t>0</a:t>
            </a:r>
            <a:pPr algn="l" indent="0" marL="0">
              <a:buNone/>
            </a:pPr>
            <a:r>
              <a:rPr lang="en-US" sz="1613" b="1" dirty="0">
                <a:solidFill>
                  <a:srgbClr val="FFFFFF"/>
                </a:solidFill>
                <a:latin typeface="Courier New" pitchFamily="34" charset="0"/>
                <a:ea typeface="Courier New" pitchFamily="34" charset="-122"/>
                <a:cs typeface="Courier New" pitchFamily="34" charset="-120"/>
              </a:rPr>
              <a:t>.</a:t>
            </a:r>
            <a:pPr algn="l" indent="0" marL="0">
              <a:buNone/>
            </a:pPr>
            <a:r>
              <a:rPr lang="en-US" sz="1613" b="1" dirty="0">
                <a:solidFill>
                  <a:srgbClr val="E8D670"/>
                </a:solidFill>
                <a:latin typeface="Courier New" pitchFamily="34" charset="0"/>
                <a:ea typeface="Courier New" pitchFamily="34" charset="-122"/>
                <a:cs typeface="Courier New" pitchFamily="34" charset="-120"/>
              </a:rPr>
              <a:t>00005787037</a:t>
            </a:r>
            <a:pPr algn="l" indent="0" marL="0">
              <a:buNone/>
            </a:pPr>
            <a:r>
              <a:rPr lang="en-US" sz="1613" b="1" dirty="0">
                <a:solidFill>
                  <a:srgbClr val="FFFFFF"/>
                </a:solidFill>
                <a:latin typeface="Courier New" pitchFamily="34" charset="0"/>
                <a:ea typeface="Courier New" pitchFamily="34" charset="-122"/>
                <a:cs typeface="Courier New" pitchFamily="34" charset="-120"/>
              </a:rPr>
              <a:t> /*Five Seconds*/</a:t>
            </a:r>
            <a:endParaRPr lang="en-US" sz="1613"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6B506C"/>
        </a:solidFill>
      </p:bgPr>
    </p:bg>
    <p:spTree>
      <p:nvGrpSpPr>
        <p:cNvPr id="1" name=""/>
        <p:cNvGrpSpPr/>
        <p:nvPr/>
      </p:nvGrpSpPr>
      <p:grpSpPr>
        <a:xfrm>
          <a:off x="0" y="0"/>
          <a:ext cx="0" cy="0"/>
          <a:chOff x="0" y="0"/>
          <a:chExt cx="0" cy="0"/>
        </a:xfrm>
      </p:grpSpPr>
      <p:sp>
        <p:nvSpPr>
          <p:cNvPr id="3" name="Text 0"/>
          <p:cNvSpPr/>
          <p:nvPr/>
        </p:nvSpPr>
        <p:spPr>
          <a:xfrm>
            <a:off x="749300" y="635000"/>
            <a:ext cx="3938091" cy="704850"/>
          </a:xfrm>
          <a:prstGeom prst="rect">
            <a:avLst/>
          </a:prstGeom>
          <a:noFill/>
          <a:ln/>
        </p:spPr>
        <p:txBody>
          <a:bodyPr wrap="square" rtlCol="0" anchor="ctr">
            <a:normAutofit/>
          </a:bodyPr>
          <a:lstStyle/>
          <a:p>
            <a:pPr algn="l" indent="0" marL="0">
              <a:buNone/>
            </a:pPr>
            <a:r>
              <a:rPr lang="en-US" sz="3919" b="1" dirty="0">
                <a:solidFill>
                  <a:srgbClr val="FFFFFF"/>
                </a:solidFill>
                <a:latin typeface="Albert Sans" pitchFamily="34" charset="0"/>
                <a:ea typeface="Albert Sans" pitchFamily="34" charset="-122"/>
                <a:cs typeface="Albert Sans" pitchFamily="34" charset="-120"/>
              </a:rPr>
              <a:t>Flow Example</a:t>
            </a:r>
            <a:endParaRPr lang="en-US" sz="3919" dirty="0"/>
          </a:p>
        </p:txBody>
      </p:sp>
      <p:pic>
        <p:nvPicPr>
          <p:cNvPr id="4" name="Image 0" descr="iapresenter:///Users/josh/Library/Containers/net.ia.presenter/Data/Library/Application%20Support/PRESENTER_TEMP/af689388fc71ed525685d2686970306f-Unsaved%20iA%20Presenter%20Document/assets/flow%20date%20time.png">    </p:cNvPr>
          <p:cNvPicPr>
            <a:picLocks noChangeAspect="1"/>
          </p:cNvPicPr>
          <p:nvPr/>
        </p:nvPicPr>
        <p:blipFill>
          <a:blip r:embed="rId1"/>
          <a:srcRect l="0" r="0" t="15808" b="15808"/>
          <a:stretch/>
        </p:blipFill>
        <p:spPr>
          <a:xfrm>
            <a:off x="749300" y="1511300"/>
            <a:ext cx="7645400" cy="2997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6D506B"/>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Clipboard_1.png">    </p:cNvPr>
          <p:cNvPicPr>
            <a:picLocks noChangeAspect="1"/>
          </p:cNvPicPr>
          <p:nvPr/>
        </p:nvPicPr>
        <p:blipFill>
          <a:blip r:embed="rId1"/>
          <a:srcRect l="0" r="0" t="7907" b="7907"/>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6F5169"/>
        </a:solidFill>
      </p:bgPr>
    </p:bg>
    <p:spTree>
      <p:nvGrpSpPr>
        <p:cNvPr id="1" name=""/>
        <p:cNvGrpSpPr/>
        <p:nvPr/>
      </p:nvGrpSpPr>
      <p:grpSpPr>
        <a:xfrm>
          <a:off x="0" y="0"/>
          <a:ext cx="0" cy="0"/>
          <a:chOff x="0" y="0"/>
          <a:chExt cx="0" cy="0"/>
        </a:xfrm>
      </p:grpSpPr>
      <p:sp>
        <p:nvSpPr>
          <p:cNvPr id="3" name="Text 0"/>
          <p:cNvSpPr/>
          <p:nvPr/>
        </p:nvSpPr>
        <p:spPr>
          <a:xfrm>
            <a:off x="749300" y="1256209"/>
            <a:ext cx="7645400" cy="1866900"/>
          </a:xfrm>
          <a:prstGeom prst="rect">
            <a:avLst/>
          </a:prstGeom>
          <a:noFill/>
          <a:ln/>
        </p:spPr>
        <p:txBody>
          <a:bodyPr wrap="square" rtlCol="0" anchor="ctr">
            <a:normAutofit/>
          </a:bodyPr>
          <a:lstStyle/>
          <a:p>
            <a:pPr algn="ctr" indent="0" marL="0">
              <a:buNone/>
            </a:pPr>
            <a:r>
              <a:rPr lang="en-US" sz="5643" b="1" dirty="0">
                <a:solidFill>
                  <a:srgbClr val="FFFFFF"/>
                </a:solidFill>
                <a:latin typeface="Albert Sans" pitchFamily="34" charset="0"/>
                <a:ea typeface="Albert Sans" pitchFamily="34" charset="-122"/>
                <a:cs typeface="Albert Sans" pitchFamily="34" charset="-120"/>
              </a:rPr>
              <a:t>Quick detour through the Mines</a:t>
            </a:r>
            <a:endParaRPr lang="en-US" sz="5643" dirty="0"/>
          </a:p>
        </p:txBody>
      </p:sp>
      <p:sp>
        <p:nvSpPr>
          <p:cNvPr id="4" name="Text 1"/>
          <p:cNvSpPr/>
          <p:nvPr/>
        </p:nvSpPr>
        <p:spPr>
          <a:xfrm>
            <a:off x="1619052" y="3182342"/>
            <a:ext cx="5905798" cy="704850"/>
          </a:xfrm>
          <a:prstGeom prst="rect">
            <a:avLst/>
          </a:prstGeom>
          <a:noFill/>
          <a:ln/>
        </p:spPr>
        <p:txBody>
          <a:bodyPr wrap="square" rtlCol="0" anchor="ctr">
            <a:normAutofit/>
          </a:bodyPr>
          <a:lstStyle/>
          <a:p>
            <a:pPr algn="ctr" indent="0" marL="0">
              <a:buNone/>
            </a:pPr>
            <a:r>
              <a:rPr lang="en-US" sz="3919" b="1" dirty="0">
                <a:solidFill>
                  <a:srgbClr val="FFFFFF"/>
                </a:solidFill>
                <a:latin typeface="Albert Sans" pitchFamily="34" charset="0"/>
                <a:ea typeface="Albert Sans" pitchFamily="34" charset="-122"/>
                <a:cs typeface="Albert Sans" pitchFamily="34" charset="-120"/>
              </a:rPr>
              <a:t>Naming Conventions</a:t>
            </a:r>
            <a:endParaRPr lang="en-US" sz="3919"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705168"/>
        </a:solidFill>
      </p:bgPr>
    </p:bg>
    <p:spTree>
      <p:nvGrpSpPr>
        <p:cNvPr id="1" name=""/>
        <p:cNvGrpSpPr/>
        <p:nvPr/>
      </p:nvGrpSpPr>
      <p:grpSpPr>
        <a:xfrm>
          <a:off x="0" y="0"/>
          <a:ext cx="0" cy="0"/>
          <a:chOff x="0" y="0"/>
          <a:chExt cx="0" cy="0"/>
        </a:xfrm>
      </p:grpSpPr>
      <p:sp>
        <p:nvSpPr>
          <p:cNvPr id="3" name="Text 0"/>
          <p:cNvSpPr/>
          <p:nvPr/>
        </p:nvSpPr>
        <p:spPr>
          <a:xfrm>
            <a:off x="749300" y="635000"/>
            <a:ext cx="6298605" cy="647700"/>
          </a:xfrm>
          <a:prstGeom prst="rect">
            <a:avLst/>
          </a:prstGeom>
          <a:noFill/>
          <a:ln/>
        </p:spPr>
        <p:txBody>
          <a:bodyPr wrap="square" rtlCol="0" anchor="ctr">
            <a:normAutofit/>
          </a:bodyPr>
          <a:lstStyle/>
          <a:p>
            <a:pPr algn="l" indent="0" marL="0">
              <a:buNone/>
            </a:pPr>
            <a:r>
              <a:rPr lang="en-US" sz="3551" b="1" dirty="0">
                <a:solidFill>
                  <a:srgbClr val="FFFFFF"/>
                </a:solidFill>
                <a:latin typeface="Albert Sans" pitchFamily="34" charset="0"/>
                <a:ea typeface="Albert Sans" pitchFamily="34" charset="-122"/>
                <a:cs typeface="Albert Sans" pitchFamily="34" charset="-120"/>
              </a:rPr>
              <a:t>Naming Validation Rules</a:t>
            </a:r>
            <a:endParaRPr lang="en-US" sz="3551" dirty="0"/>
          </a:p>
        </p:txBody>
      </p:sp>
      <p:sp>
        <p:nvSpPr>
          <p:cNvPr id="4" name="Text 1"/>
          <p:cNvSpPr/>
          <p:nvPr/>
        </p:nvSpPr>
        <p:spPr>
          <a:xfrm>
            <a:off x="749300" y="1551087"/>
            <a:ext cx="7645400" cy="996950"/>
          </a:xfrm>
          <a:prstGeom prst="rect">
            <a:avLst/>
          </a:prstGeom>
          <a:noFill/>
          <a:ln/>
        </p:spPr>
        <p:txBody>
          <a:bodyPr wrap="square" rtlCol="0" anchor="ctr">
            <a:normAutofit/>
          </a:bodyPr>
          <a:lstStyle/>
          <a:p>
            <a:pPr algn="l" indent="0" marL="0">
              <a:buNone/>
            </a:pPr>
            <a:r>
              <a:rPr lang="en-US" sz="2466" b="1" dirty="0">
                <a:solidFill>
                  <a:srgbClr val="FFFFFF"/>
                </a:solidFill>
                <a:latin typeface="Albert Sans" pitchFamily="34" charset="0"/>
                <a:ea typeface="Albert Sans" pitchFamily="34" charset="-122"/>
                <a:cs typeface="Albert Sans" pitchFamily="34" charset="-120"/>
              </a:rPr>
              <a:t>Rule name: </a:t>
            </a:r>
            <a:pPr algn="l" indent="0" marL="0">
              <a:buNone/>
            </a:pPr>
            <a:r>
              <a:rPr lang="en-US" sz="2466" b="1" dirty="0">
                <a:solidFill>
                  <a:srgbClr val="FFFFFF"/>
                </a:solidFill>
                <a:latin typeface="Albert Sans" pitchFamily="34" charset="0"/>
                <a:ea typeface="Albert Sans" pitchFamily="34" charset="-122"/>
                <a:cs typeface="Albert Sans" pitchFamily="34" charset="-120"/>
              </a:rPr>
              <a:t>AcctVR01_LockAccountName</a:t>
            </a:r>
            <a:endParaRPr lang="en-US" sz="2466" dirty="0"/>
          </a:p>
        </p:txBody>
      </p:sp>
      <p:sp>
        <p:nvSpPr>
          <p:cNvPr id="5" name="Text 2"/>
          <p:cNvSpPr/>
          <p:nvPr/>
        </p:nvSpPr>
        <p:spPr>
          <a:xfrm>
            <a:off x="749300" y="2734370"/>
            <a:ext cx="916186" cy="482600"/>
          </a:xfrm>
          <a:prstGeom prst="rect">
            <a:avLst/>
          </a:prstGeom>
          <a:noFill/>
          <a:ln/>
        </p:spPr>
        <p:txBody>
          <a:bodyPr wrap="square" rtlCol="0" anchor="ctr">
            <a:normAutofit/>
          </a:bodyPr>
          <a:lstStyle/>
          <a:p>
            <a:pPr algn="l" indent="0" marL="0">
              <a:buNone/>
            </a:pPr>
            <a:r>
              <a:rPr lang="en-US" sz="2466" b="1" dirty="0">
                <a:solidFill>
                  <a:srgbClr val="FFFFFF"/>
                </a:solidFill>
                <a:latin typeface="Albert Sans" pitchFamily="34" charset="0"/>
                <a:ea typeface="Albert Sans" pitchFamily="34" charset="-122"/>
                <a:cs typeface="Albert Sans" pitchFamily="34" charset="-120"/>
              </a:rPr>
              <a:t>Error</a:t>
            </a:r>
            <a:endParaRPr lang="en-US" sz="2466" dirty="0"/>
          </a:p>
        </p:txBody>
      </p:sp>
      <p:sp>
        <p:nvSpPr>
          <p:cNvPr id="6" name="Text 3"/>
          <p:cNvSpPr/>
          <p:nvPr/>
        </p:nvSpPr>
        <p:spPr>
          <a:xfrm>
            <a:off x="1104404" y="3403302"/>
            <a:ext cx="7290296" cy="965200"/>
          </a:xfrm>
          <a:prstGeom prst="rect">
            <a:avLst/>
          </a:prstGeom>
          <a:noFill/>
          <a:ln/>
        </p:spPr>
        <p:txBody>
          <a:bodyPr wrap="square" rtlCol="0" anchor="ctr">
            <a:normAutofit/>
          </a:bodyPr>
          <a:lstStyle/>
          <a:p>
            <a:pPr algn="l" indent="0" marL="0">
              <a:buNone/>
            </a:pPr>
            <a:r>
              <a:rPr lang="en-US" sz="2466" b="1" dirty="0">
                <a:solidFill>
                  <a:srgbClr val="FFFFFF"/>
                </a:solidFill>
                <a:latin typeface="Albert Sans" pitchFamily="34" charset="0"/>
                <a:ea typeface="Albert Sans" pitchFamily="34" charset="-122"/>
                <a:cs typeface="Albert Sans" pitchFamily="34" charset="-120"/>
              </a:rPr>
              <a:t>Sales Reps are not allowed to change an account's name [AcctVR01]</a:t>
            </a:r>
            <a:endParaRPr lang="en-US" sz="2466"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725367"/>
        </a:solidFill>
      </p:bgPr>
    </p:bg>
    <p:spTree>
      <p:nvGrpSpPr>
        <p:cNvPr id="1" name=""/>
        <p:cNvGrpSpPr/>
        <p:nvPr/>
      </p:nvGrpSpPr>
      <p:grpSpPr>
        <a:xfrm>
          <a:off x="0" y="0"/>
          <a:ext cx="0" cy="0"/>
          <a:chOff x="0" y="0"/>
          <a:chExt cx="0" cy="0"/>
        </a:xfrm>
      </p:grpSpPr>
      <p:sp>
        <p:nvSpPr>
          <p:cNvPr id="3" name="Text 0"/>
          <p:cNvSpPr/>
          <p:nvPr/>
        </p:nvSpPr>
        <p:spPr>
          <a:xfrm>
            <a:off x="749300" y="635000"/>
            <a:ext cx="5532537" cy="933450"/>
          </a:xfrm>
          <a:prstGeom prst="rect">
            <a:avLst/>
          </a:prstGeom>
          <a:noFill/>
          <a:ln/>
        </p:spPr>
        <p:txBody>
          <a:bodyPr wrap="square" rtlCol="0" anchor="ctr">
            <a:normAutofit/>
          </a:bodyPr>
          <a:lstStyle/>
          <a:p>
            <a:pPr algn="l" indent="0" marL="0">
              <a:buNone/>
            </a:pPr>
            <a:r>
              <a:rPr lang="en-US" sz="5643" b="1" dirty="0">
                <a:solidFill>
                  <a:srgbClr val="FFFFFF"/>
                </a:solidFill>
                <a:latin typeface="Albert Sans" pitchFamily="34" charset="0"/>
                <a:ea typeface="Albert Sans" pitchFamily="34" charset="-122"/>
                <a:cs typeface="Albert Sans" pitchFamily="34" charset="-120"/>
              </a:rPr>
              <a:t>Feature Flags</a:t>
            </a:r>
            <a:endParaRPr lang="en-US" sz="5643" dirty="0"/>
          </a:p>
        </p:txBody>
      </p:sp>
      <p:pic>
        <p:nvPicPr>
          <p:cNvPr id="4" name="Image 0" descr="iapresenter:///Users/josh/Library/Containers/net.ia.presenter/Data/Library/Application%20Support/PRESENTER_TEMP/af689388fc71ed525685d2686970306f-Unsaved%20iA%20Presenter%20Document/assets/feature%20flags.png">    </p:cNvPr>
          <p:cNvPicPr>
            <a:picLocks noChangeAspect="1"/>
          </p:cNvPicPr>
          <p:nvPr/>
        </p:nvPicPr>
        <p:blipFill>
          <a:blip r:embed="rId1"/>
          <a:srcRect l="-1059" r="-1059" t="0" b="0"/>
          <a:stretch/>
        </p:blipFill>
        <p:spPr>
          <a:xfrm>
            <a:off x="749300" y="1739900"/>
            <a:ext cx="7645400" cy="2768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745567"/>
        </a:solidFill>
      </p:bgPr>
    </p:bg>
    <p:spTree>
      <p:nvGrpSpPr>
        <p:cNvPr id="1" name=""/>
        <p:cNvGrpSpPr/>
        <p:nvPr/>
      </p:nvGrpSpPr>
      <p:grpSpPr>
        <a:xfrm>
          <a:off x="0" y="0"/>
          <a:ext cx="0" cy="0"/>
          <a:chOff x="0" y="0"/>
          <a:chExt cx="0" cy="0"/>
        </a:xfrm>
      </p:grpSpPr>
      <p:sp>
        <p:nvSpPr>
          <p:cNvPr id="3" name="Text 0"/>
          <p:cNvSpPr/>
          <p:nvPr/>
        </p:nvSpPr>
        <p:spPr>
          <a:xfrm>
            <a:off x="749300" y="1330424"/>
            <a:ext cx="7645400" cy="1866900"/>
          </a:xfrm>
          <a:prstGeom prst="rect">
            <a:avLst/>
          </a:prstGeom>
          <a:noFill/>
          <a:ln/>
        </p:spPr>
        <p:txBody>
          <a:bodyPr wrap="square" rtlCol="0" anchor="ctr">
            <a:normAutofit/>
          </a:bodyPr>
          <a:lstStyle/>
          <a:p>
            <a:pPr algn="ctr" indent="0" marL="0">
              <a:buNone/>
            </a:pPr>
            <a:r>
              <a:rPr lang="en-US" sz="5643" b="1" dirty="0">
                <a:solidFill>
                  <a:srgbClr val="FFFFFF"/>
                </a:solidFill>
                <a:latin typeface="Albert Sans" pitchFamily="34" charset="0"/>
                <a:ea typeface="Albert Sans" pitchFamily="34" charset="-122"/>
                <a:cs typeface="Albert Sans" pitchFamily="34" charset="-120"/>
              </a:rPr>
              <a:t>Triggers on Triggers</a:t>
            </a:r>
            <a:endParaRPr lang="en-US" sz="5643" dirty="0"/>
          </a:p>
        </p:txBody>
      </p:sp>
      <p:sp>
        <p:nvSpPr>
          <p:cNvPr id="4" name="Text 1"/>
          <p:cNvSpPr/>
          <p:nvPr/>
        </p:nvSpPr>
        <p:spPr>
          <a:xfrm>
            <a:off x="1977132" y="3279577"/>
            <a:ext cx="5189637" cy="533400"/>
          </a:xfrm>
          <a:prstGeom prst="rect">
            <a:avLst/>
          </a:prstGeom>
          <a:noFill/>
          <a:ln/>
        </p:spPr>
        <p:txBody>
          <a:bodyPr wrap="square" rtlCol="0" anchor="ctr">
            <a:normAutofit/>
          </a:bodyPr>
          <a:lstStyle/>
          <a:p>
            <a:pPr algn="ctr" indent="0" marL="0">
              <a:buNone/>
            </a:pPr>
            <a:r>
              <a:rPr lang="en-US" sz="2722" b="1" dirty="0">
                <a:solidFill>
                  <a:srgbClr val="FFFFFF"/>
                </a:solidFill>
                <a:latin typeface="Albert Sans" pitchFamily="34" charset="0"/>
                <a:ea typeface="Albert Sans" pitchFamily="34" charset="-122"/>
                <a:cs typeface="Albert Sans" pitchFamily="34" charset="-120"/>
              </a:rPr>
              <a:t>What's triggers, precious?</a:t>
            </a:r>
            <a:endParaRPr lang="en-US" sz="272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6E927B"/>
        </a:solidFill>
      </p:bgPr>
    </p:bg>
    <p:spTree>
      <p:nvGrpSpPr>
        <p:cNvPr id="1" name=""/>
        <p:cNvGrpSpPr/>
        <p:nvPr/>
      </p:nvGrpSpPr>
      <p:grpSpPr>
        <a:xfrm>
          <a:off x="0" y="0"/>
          <a:ext cx="0" cy="0"/>
          <a:chOff x="0" y="0"/>
          <a:chExt cx="0" cy="0"/>
        </a:xfrm>
      </p:grpSpPr>
      <p:sp>
        <p:nvSpPr>
          <p:cNvPr id="3" name="Text 0"/>
          <p:cNvSpPr/>
          <p:nvPr/>
        </p:nvSpPr>
        <p:spPr>
          <a:xfrm>
            <a:off x="749300" y="635000"/>
            <a:ext cx="2500313" cy="533400"/>
          </a:xfrm>
          <a:prstGeom prst="rect">
            <a:avLst/>
          </a:prstGeom>
          <a:noFill/>
          <a:ln/>
        </p:spPr>
        <p:txBody>
          <a:bodyPr wrap="square" rtlCol="0" anchor="ctr">
            <a:normAutofit/>
          </a:bodyPr>
          <a:lstStyle/>
          <a:p>
            <a:pPr algn="l" indent="0" marL="0">
              <a:buNone/>
            </a:pPr>
            <a:r>
              <a:rPr lang="en-US" sz="2722" b="1" i="1" dirty="0">
                <a:solidFill>
                  <a:srgbClr val="FFFFFF"/>
                </a:solidFill>
                <a:latin typeface="Albert Sans" pitchFamily="34" charset="0"/>
                <a:ea typeface="Albert Sans" pitchFamily="34" charset="-122"/>
                <a:cs typeface="Albert Sans" pitchFamily="34" charset="-120"/>
              </a:rPr>
              <a:t>clip of Gollum</a:t>
            </a:r>
            <a:endParaRPr lang="en-US" sz="2722"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749300" y="1398687"/>
            <a:ext cx="5645448" cy="704850"/>
          </a:xfrm>
          <a:prstGeom prst="rect">
            <a:avLst/>
          </a:prstGeom>
          <a:noFill/>
          <a:ln/>
        </p:spPr>
        <p:txBody>
          <a:bodyPr wrap="square" rtlCol="0" anchor="ctr">
            <a:normAutofit/>
          </a:bodyPr>
          <a:lstStyle/>
          <a:p>
            <a:pPr algn="l" indent="0" marL="0">
              <a:buNone/>
            </a:pPr>
            <a:r>
              <a:rPr lang="en-US" sz="3919" b="1" dirty="0">
                <a:solidFill>
                  <a:srgbClr val="FFFFFF"/>
                </a:solidFill>
                <a:latin typeface="Albert Sans" pitchFamily="34" charset="0"/>
                <a:ea typeface="Albert Sans" pitchFamily="34" charset="-122"/>
                <a:cs typeface="Albert Sans" pitchFamily="34" charset="-120"/>
              </a:rPr>
              <a:t>Trigger Frameworks</a:t>
            </a:r>
            <a:endParaRPr lang="en-US" sz="3919" dirty="0"/>
          </a:p>
        </p:txBody>
      </p:sp>
      <p:sp>
        <p:nvSpPr>
          <p:cNvPr id="4" name="Text 1"/>
          <p:cNvSpPr/>
          <p:nvPr/>
        </p:nvSpPr>
        <p:spPr>
          <a:xfrm>
            <a:off x="749300" y="2144613"/>
            <a:ext cx="7645400" cy="1600200"/>
          </a:xfrm>
          <a:prstGeom prst="rect">
            <a:avLst/>
          </a:prstGeom>
          <a:noFill/>
          <a:ln/>
        </p:spPr>
        <p:txBody>
          <a:bodyPr wrap="square" rtlCol="0" anchor="ctr">
            <a:normAutofit/>
          </a:bodyPr>
          <a:lstStyle/>
          <a:p>
            <a:pPr algn="l" indent="0" marL="0">
              <a:buNone/>
            </a:pPr>
            <a:r>
              <a:rPr lang="en-US" sz="2722" b="1" dirty="0">
                <a:solidFill>
                  <a:srgbClr val="FFFFFF"/>
                </a:solidFill>
                <a:latin typeface="Albert Sans" pitchFamily="34" charset="0"/>
                <a:ea typeface="Albert Sans" pitchFamily="34" charset="-122"/>
                <a:cs typeface="Albert Sans" pitchFamily="34" charset="-120"/>
              </a:rPr>
              <a:t>Come, Mr. Frodo. I can't carry it for you, but I can carry </a:t>
            </a:r>
            <a:pPr algn="l" indent="0" marL="0">
              <a:buNone/>
            </a:pPr>
            <a:r>
              <a:rPr lang="en-US" sz="2722" b="1" i="1" dirty="0">
                <a:solidFill>
                  <a:srgbClr val="FFFFFF"/>
                </a:solidFill>
                <a:latin typeface="Albert Sans" pitchFamily="34" charset="0"/>
                <a:ea typeface="Albert Sans" pitchFamily="34" charset="-122"/>
                <a:cs typeface="Albert Sans" pitchFamily="34" charset="-120"/>
              </a:rPr>
              <a:t>you</a:t>
            </a:r>
            <a:pPr algn="l" indent="0" marL="0">
              <a:buNone/>
            </a:pPr>
            <a:r>
              <a:rPr lang="en-US" sz="2722" b="1" dirty="0">
                <a:solidFill>
                  <a:srgbClr val="FFFFFF"/>
                </a:solidFill>
                <a:latin typeface="Albert Sans" pitchFamily="34" charset="0"/>
                <a:ea typeface="Albert Sans" pitchFamily="34" charset="-122"/>
                <a:cs typeface="Albert Sans" pitchFamily="34" charset="-120"/>
              </a:rPr>
              <a:t>! – Sam Gamgee</a:t>
            </a:r>
            <a:endParaRPr lang="en-US" sz="2722"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775C67"/>
        </a:solidFill>
      </p:bgPr>
    </p:bg>
    <p:spTree>
      <p:nvGrpSpPr>
        <p:cNvPr id="1" name=""/>
        <p:cNvGrpSpPr/>
        <p:nvPr/>
      </p:nvGrpSpPr>
      <p:grpSpPr>
        <a:xfrm>
          <a:off x="0" y="0"/>
          <a:ext cx="0" cy="0"/>
          <a:chOff x="0" y="0"/>
          <a:chExt cx="0" cy="0"/>
        </a:xfrm>
      </p:grpSpPr>
      <p:sp>
        <p:nvSpPr>
          <p:cNvPr id="3" name="Text 0"/>
          <p:cNvSpPr/>
          <p:nvPr/>
        </p:nvSpPr>
        <p:spPr>
          <a:xfrm>
            <a:off x="749300" y="1866900"/>
            <a:ext cx="7645400" cy="1409700"/>
          </a:xfrm>
          <a:prstGeom prst="rect">
            <a:avLst/>
          </a:prstGeom>
          <a:noFill/>
          <a:ln/>
        </p:spPr>
        <p:txBody>
          <a:bodyPr wrap="square" rtlCol="0" anchor="ctr">
            <a:normAutofit/>
          </a:bodyPr>
          <a:lstStyle/>
          <a:p>
            <a:pPr algn="l" indent="0" marL="0">
              <a:buNone/>
            </a:pPr>
            <a:r>
              <a:rPr lang="en-US" sz="3919" b="1" dirty="0">
                <a:solidFill>
                  <a:srgbClr val="FFFFFF"/>
                </a:solidFill>
                <a:latin typeface="Albert Sans" pitchFamily="34" charset="0"/>
                <a:ea typeface="Albert Sans" pitchFamily="34" charset="-122"/>
                <a:cs typeface="Albert Sans" pitchFamily="34" charset="-120"/>
              </a:rPr>
              <a:t>Trigger Actions Framework</a:t>
            </a:r>
            <a:endParaRPr lang="en-US" sz="3919"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785F67"/>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triggeractions.png">    </p:cNvPr>
          <p:cNvPicPr>
            <a:picLocks noChangeAspect="1"/>
          </p:cNvPicPr>
          <p:nvPr/>
        </p:nvPicPr>
        <p:blipFill>
          <a:blip r:embed="rId1"/>
          <a:srcRect l="0" r="0" t="11975" b="11975"/>
          <a:stretch/>
        </p:blipFill>
        <p:spPr>
          <a:xfrm>
            <a:off x="0" y="0"/>
            <a:ext cx="9144000" cy="5143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7A6267"/>
        </a:solidFill>
      </p:bgPr>
    </p:bg>
    <p:spTree>
      <p:nvGrpSpPr>
        <p:cNvPr id="1" name=""/>
        <p:cNvGrpSpPr/>
        <p:nvPr/>
      </p:nvGrpSpPr>
      <p:grpSpPr>
        <a:xfrm>
          <a:off x="0" y="0"/>
          <a:ext cx="0" cy="0"/>
          <a:chOff x="0" y="0"/>
          <a:chExt cx="0" cy="0"/>
        </a:xfrm>
      </p:grpSpPr>
      <p:sp>
        <p:nvSpPr>
          <p:cNvPr id="3" name="Text 0"/>
          <p:cNvSpPr/>
          <p:nvPr/>
        </p:nvSpPr>
        <p:spPr>
          <a:xfrm>
            <a:off x="749300" y="1131987"/>
            <a:ext cx="6663035" cy="704850"/>
          </a:xfrm>
          <a:prstGeom prst="rect">
            <a:avLst/>
          </a:prstGeom>
          <a:noFill/>
          <a:ln/>
        </p:spPr>
        <p:txBody>
          <a:bodyPr wrap="square" rtlCol="0" anchor="ctr">
            <a:normAutofit/>
          </a:bodyPr>
          <a:lstStyle/>
          <a:p>
            <a:pPr algn="l" indent="0" marL="0">
              <a:buNone/>
            </a:pPr>
            <a:r>
              <a:rPr lang="en-US" sz="3919" b="1" dirty="0">
                <a:solidFill>
                  <a:srgbClr val="FFFFFF"/>
                </a:solidFill>
                <a:latin typeface="Albert Sans" pitchFamily="34" charset="0"/>
                <a:ea typeface="Albert Sans" pitchFamily="34" charset="-122"/>
                <a:cs typeface="Albert Sans" pitchFamily="34" charset="-120"/>
              </a:rPr>
              <a:t>Bypass per Transaction</a:t>
            </a:r>
            <a:endParaRPr lang="en-US" sz="3919" dirty="0"/>
          </a:p>
        </p:txBody>
      </p:sp>
      <p:sp>
        <p:nvSpPr>
          <p:cNvPr id="4" name="Text 1"/>
          <p:cNvSpPr/>
          <p:nvPr/>
        </p:nvSpPr>
        <p:spPr>
          <a:xfrm>
            <a:off x="749300" y="1877913"/>
            <a:ext cx="7645400" cy="2133600"/>
          </a:xfrm>
          <a:prstGeom prst="rect">
            <a:avLst/>
          </a:prstGeom>
          <a:noFill/>
          <a:ln/>
        </p:spPr>
        <p:txBody>
          <a:bodyPr wrap="square" rtlCol="0" anchor="ctr">
            <a:normAutofit/>
          </a:bodyPr>
          <a:lstStyle/>
          <a:p>
            <a:pPr algn="l" indent="0" marL="0">
              <a:buNone/>
            </a:pPr>
            <a:r>
              <a:rPr lang="en-US" sz="2722" b="1" dirty="0">
                <a:solidFill>
                  <a:srgbClr val="FFFFFF"/>
                </a:solidFill>
                <a:latin typeface="Albert Sans" pitchFamily="34" charset="0"/>
                <a:ea typeface="Albert Sans" pitchFamily="34" charset="-122"/>
                <a:cs typeface="Albert Sans" pitchFamily="34" charset="-120"/>
              </a:rPr>
              <a:t>bypass all actions on an sObject as well as specific Apex or Flow actions for the remainder of the transaction using Apex or Flow.</a:t>
            </a:r>
            <a:endParaRPr lang="en-US" sz="2722"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7B6567"/>
        </a:solidFill>
      </p:bgPr>
    </p:bg>
    <p:spTree>
      <p:nvGrpSpPr>
        <p:cNvPr id="1" name=""/>
        <p:cNvGrpSpPr/>
        <p:nvPr/>
      </p:nvGrpSpPr>
      <p:grpSpPr>
        <a:xfrm>
          <a:off x="0" y="0"/>
          <a:ext cx="0" cy="0"/>
          <a:chOff x="0" y="0"/>
          <a:chExt cx="0" cy="0"/>
        </a:xfrm>
      </p:grpSpPr>
      <p:sp>
        <p:nvSpPr>
          <p:cNvPr id="3" name="Text 0"/>
          <p:cNvSpPr/>
          <p:nvPr/>
        </p:nvSpPr>
        <p:spPr>
          <a:xfrm>
            <a:off x="749300" y="1068487"/>
            <a:ext cx="5185569" cy="704850"/>
          </a:xfrm>
          <a:prstGeom prst="rect">
            <a:avLst/>
          </a:prstGeom>
          <a:noFill/>
          <a:ln/>
        </p:spPr>
        <p:txBody>
          <a:bodyPr wrap="square" rtlCol="0" anchor="ctr">
            <a:normAutofit/>
          </a:bodyPr>
          <a:lstStyle/>
          <a:p>
            <a:pPr algn="l" indent="0" marL="0">
              <a:buNone/>
            </a:pPr>
            <a:r>
              <a:rPr lang="en-US" sz="3919" b="1" dirty="0">
                <a:solidFill>
                  <a:srgbClr val="FFFFFF"/>
                </a:solidFill>
                <a:latin typeface="Albert Sans" pitchFamily="34" charset="0"/>
                <a:ea typeface="Albert Sans" pitchFamily="34" charset="-122"/>
                <a:cs typeface="Albert Sans" pitchFamily="34" charset="-120"/>
              </a:rPr>
              <a:t>Bypass from Apex</a:t>
            </a:r>
            <a:endParaRPr lang="en-US" sz="3919" dirty="0"/>
          </a:p>
        </p:txBody>
      </p:sp>
      <p:sp>
        <p:nvSpPr>
          <p:cNvPr id="4" name="Text 1"/>
          <p:cNvSpPr/>
          <p:nvPr/>
        </p:nvSpPr>
        <p:spPr>
          <a:xfrm>
            <a:off x="749300" y="1814413"/>
            <a:ext cx="7645400" cy="2260600"/>
          </a:xfrm>
          <a:prstGeom prst="rect">
            <a:avLst/>
          </a:prstGeom>
          <a:noFill/>
          <a:ln/>
        </p:spPr>
        <p:txBody>
          <a:bodyPr wrap="square" rtlCol="0" anchor="ctr">
            <a:normAutofit/>
          </a:bodyPr>
          <a:lstStyle/>
          <a:p>
            <a:pPr algn="l" indent="0" marL="0">
              <a:buNone/>
            </a:pPr>
            <a:r>
              <a:rPr lang="en-US" sz="2722" b="1" dirty="0">
                <a:solidFill>
                  <a:srgbClr val="FFFFFF"/>
                </a:solidFill>
                <a:latin typeface="Albert Sans" pitchFamily="34" charset="0"/>
                <a:ea typeface="Albert Sans" pitchFamily="34" charset="-122"/>
                <a:cs typeface="Albert Sans" pitchFamily="34" charset="-120"/>
              </a:rPr>
              <a:t>Use the </a:t>
            </a:r>
            <a:pPr algn="l" indent="0" marL="0">
              <a:buNone/>
            </a:pPr>
            <a:r>
              <a:rPr lang="en-US" sz="2722" b="1" dirty="0">
                <a:solidFill>
                  <a:srgbClr val="FFFFFF"/>
                </a:solidFill>
                <a:latin typeface="Albert Sans" pitchFamily="34" charset="0"/>
                <a:ea typeface="Albert Sans" pitchFamily="34" charset="-122"/>
                <a:cs typeface="Albert Sans" pitchFamily="34" charset="-120"/>
              </a:rPr>
              <a:t>static bypass(String name)</a:t>
            </a:r>
            <a:pPr algn="l" indent="0" marL="0">
              <a:buNone/>
            </a:pPr>
            <a:r>
              <a:rPr lang="en-US" sz="2722" b="1" dirty="0">
                <a:solidFill>
                  <a:srgbClr val="FFFFFF"/>
                </a:solidFill>
                <a:latin typeface="Albert Sans" pitchFamily="34" charset="0"/>
                <a:ea typeface="Albert Sans" pitchFamily="34" charset="-122"/>
                <a:cs typeface="Albert Sans" pitchFamily="34" charset="-120"/>
              </a:rPr>
              <a:t> method in the </a:t>
            </a:r>
            <a:pPr algn="l" indent="0" marL="0">
              <a:buNone/>
            </a:pPr>
            <a:r>
              <a:rPr lang="en-US" sz="2722" b="1" dirty="0">
                <a:solidFill>
                  <a:srgbClr val="FFFFFF"/>
                </a:solidFill>
                <a:latin typeface="Albert Sans" pitchFamily="34" charset="0"/>
                <a:ea typeface="Albert Sans" pitchFamily="34" charset="-122"/>
                <a:cs typeface="Albert Sans" pitchFamily="34" charset="-120"/>
              </a:rPr>
              <a:t>TriggerBase</a:t>
            </a:r>
            <a:pPr algn="l" indent="0" marL="0">
              <a:buNone/>
            </a:pPr>
            <a:r>
              <a:rPr lang="en-US" sz="2722" b="1" dirty="0">
                <a:solidFill>
                  <a:srgbClr val="FFFFFF"/>
                </a:solidFill>
                <a:latin typeface="Albert Sans" pitchFamily="34" charset="0"/>
                <a:ea typeface="Albert Sans" pitchFamily="34" charset="-122"/>
                <a:cs typeface="Albert Sans" pitchFamily="34" charset="-120"/>
              </a:rPr>
              <a:t>, </a:t>
            </a:r>
            <a:pPr algn="l" indent="0" marL="0">
              <a:buNone/>
            </a:pPr>
            <a:r>
              <a:rPr lang="en-US" sz="2722" b="1" dirty="0">
                <a:solidFill>
                  <a:srgbClr val="FFFFFF"/>
                </a:solidFill>
                <a:latin typeface="Albert Sans" pitchFamily="34" charset="0"/>
                <a:ea typeface="Albert Sans" pitchFamily="34" charset="-122"/>
                <a:cs typeface="Albert Sans" pitchFamily="34" charset="-120"/>
              </a:rPr>
              <a:t>MetadataTriggerHandler</a:t>
            </a:r>
            <a:pPr algn="l" indent="0" marL="0">
              <a:buNone/>
            </a:pPr>
            <a:r>
              <a:rPr lang="en-US" sz="2722" b="1" dirty="0">
                <a:solidFill>
                  <a:srgbClr val="FFFFFF"/>
                </a:solidFill>
                <a:latin typeface="Albert Sans" pitchFamily="34" charset="0"/>
                <a:ea typeface="Albert Sans" pitchFamily="34" charset="-122"/>
                <a:cs typeface="Albert Sans" pitchFamily="34" charset="-120"/>
              </a:rPr>
              <a:t>, or </a:t>
            </a:r>
            <a:pPr algn="l" indent="0" marL="0">
              <a:buNone/>
            </a:pPr>
            <a:r>
              <a:rPr lang="en-US" sz="2722" b="1" dirty="0">
                <a:solidFill>
                  <a:srgbClr val="FFFFFF"/>
                </a:solidFill>
                <a:latin typeface="Albert Sans" pitchFamily="34" charset="0"/>
                <a:ea typeface="Albert Sans" pitchFamily="34" charset="-122"/>
                <a:cs typeface="Albert Sans" pitchFamily="34" charset="-120"/>
              </a:rPr>
              <a:t>TriggerActionFlow</a:t>
            </a:r>
            <a:pPr algn="l" indent="0" marL="0">
              <a:buNone/>
            </a:pPr>
            <a:r>
              <a:rPr lang="en-US" sz="2722" b="1" dirty="0">
                <a:solidFill>
                  <a:srgbClr val="FFFFFF"/>
                </a:solidFill>
                <a:latin typeface="Albert Sans" pitchFamily="34" charset="0"/>
                <a:ea typeface="Albert Sans" pitchFamily="34" charset="-122"/>
                <a:cs typeface="Albert Sans" pitchFamily="34" charset="-120"/>
              </a:rPr>
              <a:t> classes.</a:t>
            </a:r>
            <a:endParaRPr lang="en-US" sz="2722"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7B6766"/>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apexbypass.png">    </p:cNvPr>
          <p:cNvPicPr>
            <a:picLocks noChangeAspect="1"/>
          </p:cNvPicPr>
          <p:nvPr/>
        </p:nvPicPr>
        <p:blipFill>
          <a:blip r:embed="rId1"/>
          <a:srcRect l="0" r="0" t="-108402" b="-108402"/>
          <a:stretch/>
        </p:blipFill>
        <p:spPr>
          <a:xfrm>
            <a:off x="0" y="0"/>
            <a:ext cx="9144000" cy="51435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7B6866"/>
        </a:solidFill>
      </p:bgPr>
    </p:bg>
    <p:spTree>
      <p:nvGrpSpPr>
        <p:cNvPr id="1" name=""/>
        <p:cNvGrpSpPr/>
        <p:nvPr/>
      </p:nvGrpSpPr>
      <p:grpSpPr>
        <a:xfrm>
          <a:off x="0" y="0"/>
          <a:ext cx="0" cy="0"/>
          <a:chOff x="0" y="0"/>
          <a:chExt cx="0" cy="0"/>
        </a:xfrm>
      </p:grpSpPr>
      <p:sp>
        <p:nvSpPr>
          <p:cNvPr id="3" name="Text 0"/>
          <p:cNvSpPr/>
          <p:nvPr/>
        </p:nvSpPr>
        <p:spPr>
          <a:xfrm>
            <a:off x="749300" y="826889"/>
            <a:ext cx="4375348" cy="609600"/>
          </a:xfrm>
          <a:prstGeom prst="rect">
            <a:avLst/>
          </a:prstGeom>
          <a:noFill/>
          <a:ln/>
        </p:spPr>
        <p:txBody>
          <a:bodyPr wrap="square" rtlCol="0" anchor="ctr">
            <a:normAutofit/>
          </a:bodyPr>
          <a:lstStyle/>
          <a:p>
            <a:pPr algn="l" indent="0" marL="0">
              <a:buNone/>
            </a:pPr>
            <a:r>
              <a:rPr lang="en-US" sz="3367" b="1" dirty="0">
                <a:solidFill>
                  <a:srgbClr val="FFFFFF"/>
                </a:solidFill>
                <a:latin typeface="Albert Sans" pitchFamily="34" charset="0"/>
                <a:ea typeface="Albert Sans" pitchFamily="34" charset="-122"/>
                <a:cs typeface="Albert Sans" pitchFamily="34" charset="-120"/>
              </a:rPr>
              <a:t>Bypass from Flow</a:t>
            </a:r>
            <a:endParaRPr lang="en-US" sz="3367" dirty="0"/>
          </a:p>
        </p:txBody>
      </p:sp>
      <p:sp>
        <p:nvSpPr>
          <p:cNvPr id="4" name="Text 1"/>
          <p:cNvSpPr/>
          <p:nvPr/>
        </p:nvSpPr>
        <p:spPr>
          <a:xfrm>
            <a:off x="749300" y="1471811"/>
            <a:ext cx="7645400" cy="2844800"/>
          </a:xfrm>
          <a:prstGeom prst="rect">
            <a:avLst/>
          </a:prstGeom>
          <a:noFill/>
          <a:ln/>
        </p:spPr>
        <p:txBody>
          <a:bodyPr wrap="square" rtlCol="0" anchor="ctr">
            <a:normAutofit/>
          </a:bodyPr>
          <a:lstStyle/>
          <a:p>
            <a:pPr algn="l" indent="0" marL="0">
              <a:buNone/>
            </a:pPr>
            <a:r>
              <a:rPr lang="en-US" sz="2338" b="1" dirty="0">
                <a:solidFill>
                  <a:srgbClr val="FFFFFF"/>
                </a:solidFill>
                <a:latin typeface="Albert Sans" pitchFamily="34" charset="0"/>
                <a:ea typeface="Albert Sans" pitchFamily="34" charset="-122"/>
                <a:cs typeface="Albert Sans" pitchFamily="34" charset="-120"/>
              </a:rPr>
              <a:t>Use the </a:t>
            </a:r>
            <a:pPr algn="l" indent="0" marL="0">
              <a:buNone/>
            </a:pPr>
            <a:r>
              <a:rPr lang="en-US" sz="2338" b="1" dirty="0">
                <a:solidFill>
                  <a:srgbClr val="FFFFFF"/>
                </a:solidFill>
                <a:latin typeface="Albert Sans" pitchFamily="34" charset="0"/>
                <a:ea typeface="Albert Sans" pitchFamily="34" charset="-122"/>
                <a:cs typeface="Albert Sans" pitchFamily="34" charset="-120"/>
              </a:rPr>
              <a:t>TriggerActionFlowBypass.bypass</a:t>
            </a:r>
            <a:pPr algn="l" indent="0" marL="0">
              <a:buNone/>
            </a:pPr>
            <a:r>
              <a:rPr lang="en-US" sz="2338" b="1" dirty="0">
                <a:solidFill>
                  <a:srgbClr val="FFFFFF"/>
                </a:solidFill>
                <a:latin typeface="Albert Sans" pitchFamily="34" charset="0"/>
                <a:ea typeface="Albert Sans" pitchFamily="34" charset="-122"/>
                <a:cs typeface="Albert Sans" pitchFamily="34" charset="-120"/>
              </a:rPr>
              <a:t> invocable method. You can set the </a:t>
            </a:r>
            <a:pPr algn="l" indent="0" marL="0">
              <a:buNone/>
            </a:pPr>
            <a:r>
              <a:rPr lang="en-US" sz="2338" b="1" dirty="0">
                <a:solidFill>
                  <a:srgbClr val="FFFFFF"/>
                </a:solidFill>
                <a:latin typeface="Albert Sans" pitchFamily="34" charset="0"/>
                <a:ea typeface="Albert Sans" pitchFamily="34" charset="-122"/>
                <a:cs typeface="Albert Sans" pitchFamily="34" charset="-120"/>
              </a:rPr>
              <a:t>Bypass Type</a:t>
            </a:r>
            <a:pPr algn="l" indent="0" marL="0">
              <a:buNone/>
            </a:pPr>
            <a:r>
              <a:rPr lang="en-US" sz="2338" b="1" dirty="0">
                <a:solidFill>
                  <a:srgbClr val="FFFFFF"/>
                </a:solidFill>
                <a:latin typeface="Albert Sans" pitchFamily="34" charset="0"/>
                <a:ea typeface="Albert Sans" pitchFamily="34" charset="-122"/>
                <a:cs typeface="Albert Sans" pitchFamily="34" charset="-120"/>
              </a:rPr>
              <a:t> to </a:t>
            </a:r>
            <a:pPr algn="l" indent="0" marL="0">
              <a:buNone/>
            </a:pPr>
            <a:r>
              <a:rPr lang="en-US" sz="2338" b="1" dirty="0">
                <a:solidFill>
                  <a:srgbClr val="FFFFFF"/>
                </a:solidFill>
                <a:latin typeface="Albert Sans" pitchFamily="34" charset="0"/>
                <a:ea typeface="Albert Sans" pitchFamily="34" charset="-122"/>
                <a:cs typeface="Albert Sans" pitchFamily="34" charset="-120"/>
              </a:rPr>
              <a:t>Apex</a:t>
            </a:r>
            <a:pPr algn="l" indent="0" marL="0">
              <a:buNone/>
            </a:pPr>
            <a:r>
              <a:rPr lang="en-US" sz="2338" b="1" dirty="0">
                <a:solidFill>
                  <a:srgbClr val="FFFFFF"/>
                </a:solidFill>
                <a:latin typeface="Albert Sans" pitchFamily="34" charset="0"/>
                <a:ea typeface="Albert Sans" pitchFamily="34" charset="-122"/>
                <a:cs typeface="Albert Sans" pitchFamily="34" charset="-120"/>
              </a:rPr>
              <a:t>, </a:t>
            </a:r>
            <a:pPr algn="l" indent="0" marL="0">
              <a:buNone/>
            </a:pPr>
            <a:r>
              <a:rPr lang="en-US" sz="2338" b="1" dirty="0">
                <a:solidFill>
                  <a:srgbClr val="FFFFFF"/>
                </a:solidFill>
                <a:latin typeface="Albert Sans" pitchFamily="34" charset="0"/>
                <a:ea typeface="Albert Sans" pitchFamily="34" charset="-122"/>
                <a:cs typeface="Albert Sans" pitchFamily="34" charset="-120"/>
              </a:rPr>
              <a:t>Object</a:t>
            </a:r>
            <a:pPr algn="l" indent="0" marL="0">
              <a:buNone/>
            </a:pPr>
            <a:r>
              <a:rPr lang="en-US" sz="2338" b="1" dirty="0">
                <a:solidFill>
                  <a:srgbClr val="FFFFFF"/>
                </a:solidFill>
                <a:latin typeface="Albert Sans" pitchFamily="34" charset="0"/>
                <a:ea typeface="Albert Sans" pitchFamily="34" charset="-122"/>
                <a:cs typeface="Albert Sans" pitchFamily="34" charset="-120"/>
              </a:rPr>
              <a:t>, or </a:t>
            </a:r>
            <a:pPr algn="l" indent="0" marL="0">
              <a:buNone/>
            </a:pPr>
            <a:r>
              <a:rPr lang="en-US" sz="2338" b="1" dirty="0">
                <a:solidFill>
                  <a:srgbClr val="FFFFFF"/>
                </a:solidFill>
                <a:latin typeface="Albert Sans" pitchFamily="34" charset="0"/>
                <a:ea typeface="Albert Sans" pitchFamily="34" charset="-122"/>
                <a:cs typeface="Albert Sans" pitchFamily="34" charset="-120"/>
              </a:rPr>
              <a:t>Flow</a:t>
            </a:r>
            <a:pPr algn="l" indent="0" marL="0">
              <a:buNone/>
            </a:pPr>
            <a:r>
              <a:rPr lang="en-US" sz="2338" b="1" dirty="0">
                <a:solidFill>
                  <a:srgbClr val="FFFFFF"/>
                </a:solidFill>
                <a:latin typeface="Albert Sans" pitchFamily="34" charset="0"/>
                <a:ea typeface="Albert Sans" pitchFamily="34" charset="-122"/>
                <a:cs typeface="Albert Sans" pitchFamily="34" charset="-120"/>
              </a:rPr>
              <a:t>, then pass the API name of the sObject, class, or flow you would like to bypass into the </a:t>
            </a:r>
            <a:pPr algn="l" indent="0" marL="0">
              <a:buNone/>
            </a:pPr>
            <a:r>
              <a:rPr lang="en-US" sz="2338" b="1" dirty="0">
                <a:solidFill>
                  <a:srgbClr val="FFFFFF"/>
                </a:solidFill>
                <a:latin typeface="Albert Sans" pitchFamily="34" charset="0"/>
                <a:ea typeface="Albert Sans" pitchFamily="34" charset="-122"/>
                <a:cs typeface="Albert Sans" pitchFamily="34" charset="-120"/>
              </a:rPr>
              <a:t>Name</a:t>
            </a:r>
            <a:pPr algn="l" indent="0" marL="0">
              <a:buNone/>
            </a:pPr>
            <a:r>
              <a:rPr lang="en-US" sz="2338" b="1" dirty="0">
                <a:solidFill>
                  <a:srgbClr val="FFFFFF"/>
                </a:solidFill>
                <a:latin typeface="Albert Sans" pitchFamily="34" charset="0"/>
                <a:ea typeface="Albert Sans" pitchFamily="34" charset="-122"/>
                <a:cs typeface="Albert Sans" pitchFamily="34" charset="-120"/>
              </a:rPr>
              <a:t> field.</a:t>
            </a:r>
            <a:endParaRPr lang="en-US" sz="2338"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7B6A65"/>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flowbypass01.png">    </p:cNvPr>
          <p:cNvPicPr>
            <a:picLocks noChangeAspect="1"/>
          </p:cNvPicPr>
          <p:nvPr/>
        </p:nvPicPr>
        <p:blipFill>
          <a:blip r:embed="rId1"/>
          <a:srcRect l="-15752" r="-15752" t="0" b="0"/>
          <a:stretch/>
        </p:blipFill>
        <p:spPr>
          <a:xfrm>
            <a:off x="0" y="0"/>
            <a:ext cx="4572000" cy="5143500"/>
          </a:xfrm>
          <a:prstGeom prst="rect">
            <a:avLst/>
          </a:prstGeom>
        </p:spPr>
      </p:pic>
      <p:pic>
        <p:nvPicPr>
          <p:cNvPr id="4" name="Image 1" descr="iapresenter:///Users/josh/Library/Containers/net.ia.presenter/Data/Library/Application%20Support/PRESENTER_TEMP/af689388fc71ed525685d2686970306f-Unsaved%20iA%20Presenter%20Document/assets/flowbypass02.png">    </p:cNvPr>
          <p:cNvPicPr>
            <a:picLocks noChangeAspect="1"/>
          </p:cNvPicPr>
          <p:nvPr/>
        </p:nvPicPr>
        <p:blipFill>
          <a:blip r:embed="rId2"/>
          <a:srcRect l="0" r="0" t="-56653" b="-56653"/>
          <a:stretch/>
        </p:blipFill>
        <p:spPr>
          <a:xfrm>
            <a:off x="4572000" y="0"/>
            <a:ext cx="4572000" cy="5143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7B6C64"/>
        </a:solidFill>
      </p:bgPr>
    </p:bg>
    <p:spTree>
      <p:nvGrpSpPr>
        <p:cNvPr id="1" name=""/>
        <p:cNvGrpSpPr/>
        <p:nvPr/>
      </p:nvGrpSpPr>
      <p:grpSpPr>
        <a:xfrm>
          <a:off x="0" y="0"/>
          <a:ext cx="0" cy="0"/>
          <a:chOff x="0" y="0"/>
          <a:chExt cx="0" cy="0"/>
        </a:xfrm>
      </p:grpSpPr>
      <p:sp>
        <p:nvSpPr>
          <p:cNvPr id="3" name="Text 0"/>
          <p:cNvSpPr/>
          <p:nvPr/>
        </p:nvSpPr>
        <p:spPr>
          <a:xfrm>
            <a:off x="749300" y="2219325"/>
            <a:ext cx="3346946" cy="704850"/>
          </a:xfrm>
          <a:prstGeom prst="rect">
            <a:avLst/>
          </a:prstGeom>
          <a:noFill/>
          <a:ln/>
        </p:spPr>
        <p:txBody>
          <a:bodyPr wrap="square" rtlCol="0" anchor="ctr">
            <a:normAutofit/>
          </a:bodyPr>
          <a:lstStyle/>
          <a:p>
            <a:pPr algn="l" indent="0" marL="0">
              <a:buNone/>
            </a:pPr>
            <a:r>
              <a:rPr lang="en-US" sz="3919" b="1" dirty="0">
                <a:solidFill>
                  <a:srgbClr val="FFFFFF"/>
                </a:solidFill>
                <a:latin typeface="Albert Sans" pitchFamily="34" charset="0"/>
                <a:ea typeface="Albert Sans" pitchFamily="34" charset="-122"/>
                <a:cs typeface="Albert Sans" pitchFamily="34" charset="-120"/>
              </a:rPr>
              <a:t>...and more!</a:t>
            </a:r>
            <a:endParaRPr lang="en-US" sz="3919"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7B6D64"/>
        </a:solidFill>
      </p:bgPr>
    </p:bg>
    <p:spTree>
      <p:nvGrpSpPr>
        <p:cNvPr id="1" name=""/>
        <p:cNvGrpSpPr/>
        <p:nvPr/>
      </p:nvGrpSpPr>
      <p:grpSpPr>
        <a:xfrm>
          <a:off x="0" y="0"/>
          <a:ext cx="0" cy="0"/>
          <a:chOff x="0" y="0"/>
          <a:chExt cx="0" cy="0"/>
        </a:xfrm>
      </p:grpSpPr>
      <p:sp>
        <p:nvSpPr>
          <p:cNvPr id="3" name="Text 0"/>
          <p:cNvSpPr/>
          <p:nvPr/>
        </p:nvSpPr>
        <p:spPr>
          <a:xfrm>
            <a:off x="749300" y="635000"/>
            <a:ext cx="4156472" cy="889000"/>
          </a:xfrm>
          <a:prstGeom prst="rect">
            <a:avLst/>
          </a:prstGeom>
          <a:noFill/>
          <a:ln/>
        </p:spPr>
        <p:txBody>
          <a:bodyPr wrap="square" rtlCol="0" anchor="ctr">
            <a:normAutofit/>
          </a:bodyPr>
          <a:lstStyle/>
          <a:p>
            <a:pPr algn="l" indent="0" marL="0">
              <a:buNone/>
            </a:pPr>
            <a:r>
              <a:rPr lang="en-US" sz="5378" b="1" dirty="0">
                <a:solidFill>
                  <a:srgbClr val="FFFFFF"/>
                </a:solidFill>
                <a:latin typeface="Albert Sans" pitchFamily="34" charset="0"/>
                <a:ea typeface="Albert Sans" pitchFamily="34" charset="-122"/>
                <a:cs typeface="Albert Sans" pitchFamily="34" charset="-120"/>
              </a:rPr>
              <a:t>Resources</a:t>
            </a:r>
            <a:endParaRPr lang="en-US" sz="5378" dirty="0"/>
          </a:p>
        </p:txBody>
      </p:sp>
      <p:sp>
        <p:nvSpPr>
          <p:cNvPr id="4" name="Text 1"/>
          <p:cNvSpPr/>
          <p:nvPr/>
        </p:nvSpPr>
        <p:spPr>
          <a:xfrm>
            <a:off x="749300" y="1720056"/>
            <a:ext cx="5103316" cy="2619871"/>
          </a:xfrm>
          <a:prstGeom prst="rect">
            <a:avLst/>
          </a:prstGeom>
          <a:noFill/>
          <a:ln/>
        </p:spPr>
        <p:txBody>
          <a:bodyPr wrap="square" rtlCol="0" anchor="ctr">
            <a:normAutofit/>
          </a:bodyPr>
          <a:lstStyle/>
          <a:p>
            <a:pPr algn="l" marL="342900" indent="-342900">
              <a:buSzPct val="100000"/>
              <a:buChar char="•"/>
            </a:pPr>
            <a:endParaRPr lang="en-US" sz="2594" dirty="0"/>
          </a:p>
          <a:p>
            <a:pPr algn="l" marL="342900" indent="-342900">
              <a:buSzPct val="100000"/>
              <a:buChar char="•"/>
            </a:pPr>
            <a:r>
              <a:rPr lang="en-US" sz="2594" b="1" dirty="0">
                <a:solidFill>
                  <a:srgbClr val="FFFFFF"/>
                </a:solidFill>
                <a:latin typeface="Albert Sans" pitchFamily="34" charset="0"/>
                <a:ea typeface="Albert Sans" pitchFamily="34" charset="-122"/>
                <a:cs typeface="Albert Sans" pitchFamily="34" charset="-120"/>
              </a:rPr>
              <a:t>Jennifer Lee</a:t>
            </a:r>
            <a:pPr algn="l" marL="342900" indent="-342900">
              <a:buSzPct val="100000"/>
              <a:buChar char="•"/>
            </a:pPr>
            <a:endParaRPr lang="en-US" sz="2594" dirty="0"/>
          </a:p>
          <a:p>
            <a:pPr algn="l" marL="342900" indent="-342900">
              <a:buSzPct val="100000"/>
              <a:buChar char="•"/>
            </a:pPr>
            <a:r>
              <a:rPr lang="en-US" sz="2594" b="1" dirty="0">
                <a:solidFill>
                  <a:srgbClr val="FFFFFF"/>
                </a:solidFill>
                <a:latin typeface="Albert Sans" pitchFamily="34" charset="0"/>
                <a:ea typeface="Albert Sans" pitchFamily="34" charset="-122"/>
                <a:cs typeface="Albert Sans" pitchFamily="34" charset="-120"/>
              </a:rPr>
              <a:t>Jetstream</a:t>
            </a:r>
            <a:pPr algn="l" marL="342900" indent="-342900">
              <a:buSzPct val="100000"/>
              <a:buChar char="•"/>
            </a:pPr>
            <a:endParaRPr lang="en-US" sz="2594" dirty="0"/>
          </a:p>
          <a:p>
            <a:pPr algn="l" marL="342900" indent="-342900">
              <a:buSzPct val="100000"/>
              <a:buChar char="•"/>
            </a:pPr>
            <a:r>
              <a:rPr lang="en-US" sz="2594" b="1" dirty="0">
                <a:solidFill>
                  <a:srgbClr val="FFFFFF"/>
                </a:solidFill>
                <a:latin typeface="Albert Sans" pitchFamily="34" charset="0"/>
                <a:ea typeface="Albert Sans" pitchFamily="34" charset="-122"/>
                <a:cs typeface="Albert Sans" pitchFamily="34" charset="-120"/>
              </a:rPr>
              <a:t>SFXD Wiki</a:t>
            </a:r>
            <a:pPr algn="l" marL="342900" indent="-342900">
              <a:buSzPct val="100000"/>
              <a:buChar char="•"/>
            </a:pPr>
            <a:endParaRPr lang="en-US" sz="2594" dirty="0"/>
          </a:p>
          <a:p>
            <a:pPr algn="l" marL="342900" indent="-342900">
              <a:buSzPct val="100000"/>
              <a:buChar char="•"/>
            </a:pPr>
            <a:r>
              <a:rPr lang="en-US" sz="2594" b="1" dirty="0">
                <a:solidFill>
                  <a:srgbClr val="FFFFFF"/>
                </a:solidFill>
                <a:latin typeface="Albert Sans" pitchFamily="34" charset="0"/>
                <a:ea typeface="Albert Sans" pitchFamily="34" charset="-122"/>
                <a:cs typeface="Albert Sans" pitchFamily="34" charset="-120"/>
              </a:rPr>
              <a:t>Trigger Actions Framework</a:t>
            </a:r>
            <a:pPr algn="l" marL="342900" indent="-342900">
              <a:buSzPct val="100000"/>
              <a:buChar char="•"/>
            </a:pPr>
            <a:endParaRPr lang="en-US" sz="259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6E937E"/>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dc%20slide.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7B6F63"/>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profile.png">    </p:cNvPr>
          <p:cNvPicPr>
            <a:picLocks noChangeAspect="1"/>
          </p:cNvPicPr>
          <p:nvPr/>
        </p:nvPicPr>
        <p:blipFill>
          <a:blip r:embed="rId1"/>
          <a:srcRect l="-6848" r="-6848" t="0" b="0"/>
          <a:stretch/>
        </p:blipFill>
        <p:spPr>
          <a:xfrm>
            <a:off x="0" y="0"/>
            <a:ext cx="4572000" cy="5143500"/>
          </a:xfrm>
          <a:prstGeom prst="rect">
            <a:avLst/>
          </a:prstGeom>
        </p:spPr>
      </p:pic>
      <p:sp>
        <p:nvSpPr>
          <p:cNvPr id="4" name="Text 0"/>
          <p:cNvSpPr/>
          <p:nvPr/>
        </p:nvSpPr>
        <p:spPr>
          <a:xfrm>
            <a:off x="4946650" y="317500"/>
            <a:ext cx="3822700" cy="1562100"/>
          </a:xfrm>
          <a:prstGeom prst="rect">
            <a:avLst/>
          </a:prstGeom>
          <a:noFill/>
          <a:ln/>
        </p:spPr>
        <p:txBody>
          <a:bodyPr wrap="square" rtlCol="0" anchor="ctr">
            <a:normAutofit/>
          </a:bodyPr>
          <a:lstStyle/>
          <a:p>
            <a:pPr algn="l" indent="0" marL="0">
              <a:buNone/>
            </a:pPr>
            <a:r>
              <a:rPr lang="en-US" sz="4702" b="1" dirty="0">
                <a:solidFill>
                  <a:srgbClr val="FFFFFF"/>
                </a:solidFill>
                <a:latin typeface="Albert Sans" pitchFamily="34" charset="0"/>
                <a:ea typeface="Albert Sans" pitchFamily="34" charset="-122"/>
                <a:cs typeface="Albert Sans" pitchFamily="34" charset="-120"/>
              </a:rPr>
              <a:t>ᕕ( ᐛ )ᕗ Free RAM!</a:t>
            </a:r>
            <a:endParaRPr lang="en-US" sz="4702" dirty="0"/>
          </a:p>
        </p:txBody>
      </p:sp>
      <p:pic>
        <p:nvPicPr>
          <p:cNvPr id="5" name="Image 1" descr="iapresenter:///Users/josh/Library/Containers/net.ia.presenter/Data/Library/Application%20Support/PRESENTER_TEMP/af689388fc71ed525685d2686970306f-Unsaved%20iA%20Presenter%20Document/assets/qr.png">    </p:cNvPr>
          <p:cNvPicPr>
            <a:picLocks noChangeAspect="1"/>
          </p:cNvPicPr>
          <p:nvPr/>
        </p:nvPicPr>
        <p:blipFill>
          <a:blip r:embed="rId2"/>
          <a:srcRect l="0" r="-90789" t="0" b="0"/>
          <a:stretch/>
        </p:blipFill>
        <p:spPr>
          <a:xfrm>
            <a:off x="4946650" y="2235002"/>
            <a:ext cx="3822700" cy="2003623"/>
          </a:xfrm>
          <a:prstGeom prst="rect">
            <a:avLst/>
          </a:prstGeom>
        </p:spPr>
      </p:pic>
      <p:sp>
        <p:nvSpPr>
          <p:cNvPr id="6" name="Text 1"/>
          <p:cNvSpPr/>
          <p:nvPr/>
        </p:nvSpPr>
        <p:spPr>
          <a:xfrm>
            <a:off x="4946650" y="4381500"/>
            <a:ext cx="2992239" cy="444500"/>
          </a:xfrm>
          <a:prstGeom prst="rect">
            <a:avLst/>
          </a:prstGeom>
          <a:noFill/>
          <a:ln/>
        </p:spPr>
        <p:txBody>
          <a:bodyPr wrap="square" rtlCol="0" anchor="ctr">
            <a:normAutofit/>
          </a:bodyPr>
          <a:lstStyle/>
          <a:p>
            <a:pPr algn="l" indent="0" marL="0">
              <a:buNone/>
            </a:pPr>
            <a:r>
              <a:rPr lang="en-US" sz="2268" b="1" dirty="0">
                <a:solidFill>
                  <a:srgbClr val="FFFFFF"/>
                </a:solidFill>
                <a:latin typeface="Albert Sans" pitchFamily="34" charset="0"/>
                <a:ea typeface="Albert Sans" pitchFamily="34" charset="-122"/>
                <a:cs typeface="Albert Sans" pitchFamily="34" charset="-120"/>
              </a:rPr>
              <a:t>saterdalen.me/mwd</a:t>
            </a:r>
            <a:pPr algn="l" indent="0" marL="0">
              <a:buNone/>
            </a:pPr>
            <a:r>
              <a:rPr lang="en-US" sz="2268" b="1" dirty="0">
                <a:solidFill>
                  <a:srgbClr val="FFFFFF"/>
                </a:solidFill>
                <a:latin typeface="Albert Sans" pitchFamily="34" charset="0"/>
                <a:ea typeface="Albert Sans" pitchFamily="34" charset="-122"/>
                <a:cs typeface="Albert Sans" pitchFamily="34" charset="-120"/>
              </a:rPr>
              <a:t> </a:t>
            </a:r>
            <a:endParaRPr lang="en-US" sz="226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6E9482"/>
        </a:solidFill>
      </p:bgPr>
    </p:bg>
    <p:spTree>
      <p:nvGrpSpPr>
        <p:cNvPr id="1" name=""/>
        <p:cNvGrpSpPr/>
        <p:nvPr/>
      </p:nvGrpSpPr>
      <p:grpSpPr>
        <a:xfrm>
          <a:off x="0" y="0"/>
          <a:ext cx="0" cy="0"/>
          <a:chOff x="0" y="0"/>
          <a:chExt cx="0" cy="0"/>
        </a:xfrm>
      </p:grpSpPr>
      <p:pic>
        <p:nvPicPr>
          <p:cNvPr id="3" name="Image 0" descr="iapresenter:///Users/josh/Library/Containers/net.ia.presenter/Data/Library/Application%20Support/PRESENTER_TEMP/af689388fc71ed525685d2686970306f-Unsaved%20iA%20Presenter%20Document/assets/DC%20Speaker%20SLide.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6E9585"/>
        </a:solidFill>
      </p:bgPr>
    </p:bg>
    <p:spTree>
      <p:nvGrpSpPr>
        <p:cNvPr id="1" name=""/>
        <p:cNvGrpSpPr/>
        <p:nvPr/>
      </p:nvGrpSpPr>
      <p:grpSpPr>
        <a:xfrm>
          <a:off x="0" y="0"/>
          <a:ext cx="0" cy="0"/>
          <a:chOff x="0" y="0"/>
          <a:chExt cx="0" cy="0"/>
        </a:xfrm>
      </p:grpSpPr>
      <p:sp>
        <p:nvSpPr>
          <p:cNvPr id="3" name="Text 0"/>
          <p:cNvSpPr/>
          <p:nvPr/>
        </p:nvSpPr>
        <p:spPr>
          <a:xfrm>
            <a:off x="3078262" y="1285875"/>
            <a:ext cx="2987377" cy="704850"/>
          </a:xfrm>
          <a:prstGeom prst="rect">
            <a:avLst/>
          </a:prstGeom>
          <a:noFill/>
          <a:ln/>
        </p:spPr>
        <p:txBody>
          <a:bodyPr wrap="square" rtlCol="0" anchor="ctr">
            <a:normAutofit/>
          </a:bodyPr>
          <a:lstStyle/>
          <a:p>
            <a:pPr algn="ctr" indent="0" marL="0">
              <a:buNone/>
            </a:pPr>
            <a:r>
              <a:rPr lang="en-US" sz="3919" b="1" dirty="0">
                <a:solidFill>
                  <a:srgbClr val="FFFFFF"/>
                </a:solidFill>
                <a:latin typeface="Albert Sans" pitchFamily="34" charset="0"/>
                <a:ea typeface="Albert Sans" pitchFamily="34" charset="-122"/>
                <a:cs typeface="Albert Sans" pitchFamily="34" charset="-120"/>
              </a:rPr>
              <a:t>Disclaimer</a:t>
            </a:r>
            <a:endParaRPr lang="en-US" sz="3919" dirty="0"/>
          </a:p>
        </p:txBody>
      </p:sp>
      <p:sp>
        <p:nvSpPr>
          <p:cNvPr id="4" name="Text 1"/>
          <p:cNvSpPr/>
          <p:nvPr/>
        </p:nvSpPr>
        <p:spPr>
          <a:xfrm>
            <a:off x="749300" y="1990725"/>
            <a:ext cx="7645400" cy="1866900"/>
          </a:xfrm>
          <a:prstGeom prst="rect">
            <a:avLst/>
          </a:prstGeom>
          <a:noFill/>
          <a:ln/>
        </p:spPr>
        <p:txBody>
          <a:bodyPr wrap="square" rtlCol="0" anchor="ctr">
            <a:normAutofit/>
          </a:bodyPr>
          <a:lstStyle/>
          <a:p>
            <a:pPr algn="ctr" indent="0" marL="0">
              <a:buNone/>
            </a:pPr>
            <a:r>
              <a:rPr lang="en-US" sz="5643" b="1" dirty="0">
                <a:solidFill>
                  <a:srgbClr val="FFFFFF"/>
                </a:solidFill>
                <a:latin typeface="Albert Sans" pitchFamily="34" charset="0"/>
                <a:ea typeface="Albert Sans" pitchFamily="34" charset="-122"/>
                <a:cs typeface="Albert Sans" pitchFamily="34" charset="-120"/>
              </a:rPr>
              <a:t>I don't know what I'm talking about.</a:t>
            </a:r>
            <a:endParaRPr lang="en-US" sz="564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6E9688"/>
        </a:solidFill>
      </p:bgPr>
    </p:bg>
    <p:spTree>
      <p:nvGrpSpPr>
        <p:cNvPr id="1" name=""/>
        <p:cNvGrpSpPr/>
        <p:nvPr/>
      </p:nvGrpSpPr>
      <p:grpSpPr>
        <a:xfrm>
          <a:off x="0" y="0"/>
          <a:ext cx="0" cy="0"/>
          <a:chOff x="0" y="0"/>
          <a:chExt cx="0" cy="0"/>
        </a:xfrm>
      </p:grpSpPr>
      <p:sp>
        <p:nvSpPr>
          <p:cNvPr id="3" name="Text 0"/>
          <p:cNvSpPr/>
          <p:nvPr/>
        </p:nvSpPr>
        <p:spPr>
          <a:xfrm>
            <a:off x="749300" y="1638300"/>
            <a:ext cx="7645400" cy="1866900"/>
          </a:xfrm>
          <a:prstGeom prst="rect">
            <a:avLst/>
          </a:prstGeom>
          <a:noFill/>
          <a:ln/>
        </p:spPr>
        <p:txBody>
          <a:bodyPr wrap="square" rtlCol="0" anchor="ctr">
            <a:normAutofit/>
          </a:bodyPr>
          <a:lstStyle/>
          <a:p>
            <a:pPr algn="ctr" indent="0" marL="0">
              <a:buNone/>
            </a:pPr>
            <a:r>
              <a:rPr lang="en-US" sz="5643" b="1" dirty="0">
                <a:solidFill>
                  <a:srgbClr val="FFFFFF"/>
                </a:solidFill>
                <a:latin typeface="Albert Sans" pitchFamily="34" charset="0"/>
                <a:ea typeface="Albert Sans" pitchFamily="34" charset="-122"/>
                <a:cs typeface="Albert Sans" pitchFamily="34" charset="-120"/>
              </a:rPr>
              <a:t>What am I actually talking about</a:t>
            </a:r>
            <a:endParaRPr lang="en-US" sz="564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6D958A"/>
        </a:solidFill>
      </p:bgPr>
    </p:bg>
    <p:spTree>
      <p:nvGrpSpPr>
        <p:cNvPr id="1" name=""/>
        <p:cNvGrpSpPr/>
        <p:nvPr/>
      </p:nvGrpSpPr>
      <p:grpSpPr>
        <a:xfrm>
          <a:off x="0" y="0"/>
          <a:ext cx="0" cy="0"/>
          <a:chOff x="0" y="0"/>
          <a:chExt cx="0" cy="0"/>
        </a:xfrm>
      </p:grpSpPr>
      <p:sp>
        <p:nvSpPr>
          <p:cNvPr id="3" name="Text 0"/>
          <p:cNvSpPr/>
          <p:nvPr/>
        </p:nvSpPr>
        <p:spPr>
          <a:xfrm>
            <a:off x="749300" y="684113"/>
            <a:ext cx="7645400" cy="1295400"/>
          </a:xfrm>
          <a:prstGeom prst="rect">
            <a:avLst/>
          </a:prstGeom>
          <a:noFill/>
          <a:ln/>
        </p:spPr>
        <p:txBody>
          <a:bodyPr wrap="square" rtlCol="0" anchor="ctr">
            <a:normAutofit/>
          </a:bodyPr>
          <a:lstStyle/>
          <a:p>
            <a:pPr algn="l" indent="0" marL="0">
              <a:buNone/>
            </a:pPr>
            <a:r>
              <a:rPr lang="en-US" sz="3551" b="1" dirty="0">
                <a:solidFill>
                  <a:srgbClr val="FFFFFF"/>
                </a:solidFill>
                <a:latin typeface="Albert Sans" pitchFamily="34" charset="0"/>
                <a:ea typeface="Albert Sans" pitchFamily="34" charset="-122"/>
                <a:cs typeface="Albert Sans" pitchFamily="34" charset="-120"/>
              </a:rPr>
              <a:t>- bypass things per user/profile</a:t>
            </a:r>
            <a:endParaRPr lang="en-US" sz="3551" dirty="0"/>
          </a:p>
        </p:txBody>
      </p:sp>
      <p:sp>
        <p:nvSpPr>
          <p:cNvPr id="4" name="Text 1"/>
          <p:cNvSpPr/>
          <p:nvPr/>
        </p:nvSpPr>
        <p:spPr>
          <a:xfrm>
            <a:off x="749300" y="2247900"/>
            <a:ext cx="6778526" cy="647700"/>
          </a:xfrm>
          <a:prstGeom prst="rect">
            <a:avLst/>
          </a:prstGeom>
          <a:noFill/>
          <a:ln/>
        </p:spPr>
        <p:txBody>
          <a:bodyPr wrap="square" rtlCol="0" anchor="ctr">
            <a:normAutofit/>
          </a:bodyPr>
          <a:lstStyle/>
          <a:p>
            <a:pPr algn="l" indent="0" marL="0">
              <a:buNone/>
            </a:pPr>
            <a:r>
              <a:rPr lang="en-US" sz="3551" b="1" dirty="0">
                <a:solidFill>
                  <a:srgbClr val="FFFFFF"/>
                </a:solidFill>
                <a:latin typeface="Albert Sans" pitchFamily="34" charset="0"/>
                <a:ea typeface="Albert Sans" pitchFamily="34" charset="-122"/>
                <a:cs typeface="Albert Sans" pitchFamily="34" charset="-120"/>
              </a:rPr>
              <a:t>- bypass things per record</a:t>
            </a:r>
            <a:endParaRPr lang="en-US" sz="3551" dirty="0"/>
          </a:p>
        </p:txBody>
      </p:sp>
      <p:sp>
        <p:nvSpPr>
          <p:cNvPr id="5" name="Text 2"/>
          <p:cNvSpPr/>
          <p:nvPr/>
        </p:nvSpPr>
        <p:spPr>
          <a:xfrm>
            <a:off x="749300" y="3163987"/>
            <a:ext cx="7645400" cy="1295400"/>
          </a:xfrm>
          <a:prstGeom prst="rect">
            <a:avLst/>
          </a:prstGeom>
          <a:noFill/>
          <a:ln/>
        </p:spPr>
        <p:txBody>
          <a:bodyPr wrap="square" rtlCol="0" anchor="ctr">
            <a:normAutofit/>
          </a:bodyPr>
          <a:lstStyle/>
          <a:p>
            <a:pPr algn="l" indent="0" marL="0">
              <a:buNone/>
            </a:pPr>
            <a:r>
              <a:rPr lang="en-US" sz="3551" b="1" dirty="0">
                <a:solidFill>
                  <a:srgbClr val="FFFFFF"/>
                </a:solidFill>
                <a:latin typeface="Albert Sans" pitchFamily="34" charset="0"/>
                <a:ea typeface="Albert Sans" pitchFamily="34" charset="-122"/>
                <a:cs typeface="Albert Sans" pitchFamily="34" charset="-120"/>
              </a:rPr>
              <a:t>- bypass automations with automations</a:t>
            </a:r>
            <a:endParaRPr lang="en-US" sz="355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6C8F8A"/>
        </a:solidFill>
      </p:bgPr>
    </p:bg>
    <p:spTree>
      <p:nvGrpSpPr>
        <p:cNvPr id="1" name=""/>
        <p:cNvGrpSpPr/>
        <p:nvPr/>
      </p:nvGrpSpPr>
      <p:grpSpPr>
        <a:xfrm>
          <a:off x="0" y="0"/>
          <a:ext cx="0" cy="0"/>
          <a:chOff x="0" y="0"/>
          <a:chExt cx="0" cy="0"/>
        </a:xfrm>
      </p:grpSpPr>
      <p:sp>
        <p:nvSpPr>
          <p:cNvPr id="3" name="Text 0"/>
          <p:cNvSpPr/>
          <p:nvPr/>
        </p:nvSpPr>
        <p:spPr>
          <a:xfrm>
            <a:off x="749300" y="863699"/>
            <a:ext cx="7645400" cy="2800350"/>
          </a:xfrm>
          <a:prstGeom prst="rect">
            <a:avLst/>
          </a:prstGeom>
          <a:noFill/>
          <a:ln/>
        </p:spPr>
        <p:txBody>
          <a:bodyPr wrap="square" rtlCol="0" anchor="ctr">
            <a:normAutofit/>
          </a:bodyPr>
          <a:lstStyle/>
          <a:p>
            <a:pPr algn="ctr" indent="0" marL="0">
              <a:buNone/>
            </a:pPr>
            <a:r>
              <a:rPr lang="en-US" sz="5643" b="1" dirty="0">
                <a:solidFill>
                  <a:srgbClr val="FFFFFF"/>
                </a:solidFill>
                <a:latin typeface="Albert Sans" pitchFamily="34" charset="0"/>
                <a:ea typeface="Albert Sans" pitchFamily="34" charset="-122"/>
                <a:cs typeface="Albert Sans" pitchFamily="34" charset="-120"/>
              </a:rPr>
              <a:t>Custom Settings Can Sneak Past Anything</a:t>
            </a:r>
            <a:endParaRPr lang="en-US" sz="5643" dirty="0"/>
          </a:p>
        </p:txBody>
      </p:sp>
      <p:sp>
        <p:nvSpPr>
          <p:cNvPr id="4" name="Text 1"/>
          <p:cNvSpPr/>
          <p:nvPr/>
        </p:nvSpPr>
        <p:spPr>
          <a:xfrm>
            <a:off x="2323902" y="3746302"/>
            <a:ext cx="4496197" cy="533400"/>
          </a:xfrm>
          <a:prstGeom prst="rect">
            <a:avLst/>
          </a:prstGeom>
          <a:noFill/>
          <a:ln/>
        </p:spPr>
        <p:txBody>
          <a:bodyPr wrap="square" rtlCol="0" anchor="ctr">
            <a:normAutofit/>
          </a:bodyPr>
          <a:lstStyle/>
          <a:p>
            <a:pPr algn="ctr" indent="0" marL="0">
              <a:buNone/>
            </a:pPr>
            <a:r>
              <a:rPr lang="en-US" sz="2722" b="1" dirty="0">
                <a:solidFill>
                  <a:srgbClr val="FFFFFF"/>
                </a:solidFill>
                <a:latin typeface="Albert Sans" pitchFamily="34" charset="0"/>
                <a:ea typeface="Albert Sans" pitchFamily="34" charset="-122"/>
                <a:cs typeface="Albert Sans" pitchFamily="34" charset="-120"/>
              </a:rPr>
              <a:t>Tricksy little Hobbitses</a:t>
            </a:r>
            <a:endParaRPr lang="en-US" sz="27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2023-08-18T16:15:58Z</dcterms:created>
  <dcterms:modified xsi:type="dcterms:W3CDTF">2023-08-18T16:15:58Z</dcterms:modified>
</cp:coreProperties>
</file>